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1"/>
  </p:sldMasterIdLst>
  <p:notesMasterIdLst>
    <p:notesMasterId r:id="rId10"/>
  </p:notesMasterIdLst>
  <p:sldIdLst>
    <p:sldId id="256" r:id="rId2"/>
    <p:sldId id="285" r:id="rId3"/>
    <p:sldId id="281" r:id="rId4"/>
    <p:sldId id="288" r:id="rId5"/>
    <p:sldId id="295" r:id="rId6"/>
    <p:sldId id="292" r:id="rId7"/>
    <p:sldId id="297" r:id="rId8"/>
    <p:sldId id="29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8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275"/>
    <p:restoredTop sz="82785"/>
  </p:normalViewPr>
  <p:slideViewPr>
    <p:cSldViewPr snapToGrid="0">
      <p:cViewPr varScale="1">
        <p:scale>
          <a:sx n="81" d="100"/>
          <a:sy n="81" d="100"/>
        </p:scale>
        <p:origin x="67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B93FB9-A305-3045-B078-6EB37B96D490}" type="datetimeFigureOut">
              <a:rPr lang="en-US" smtClean="0"/>
              <a:t>10/24/23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EDFF4C-7A10-B740-B6D6-158B746D2629}" type="slidenum">
              <a:rPr lang="en-US" smtClean="0"/>
              <a:t>‹#›</a:t>
            </a:fld>
            <a:endParaRPr lang="en-US"/>
          </a:p>
        </p:txBody>
      </p:sp>
    </p:spTree>
    <p:extLst>
      <p:ext uri="{BB962C8B-B14F-4D97-AF65-F5344CB8AC3E}">
        <p14:creationId xmlns:p14="http://schemas.microsoft.com/office/powerpoint/2010/main" val="1199135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survey questions previously coded based on literature review</a:t>
            </a:r>
          </a:p>
        </p:txBody>
      </p:sp>
      <p:sp>
        <p:nvSpPr>
          <p:cNvPr id="4" name="Slide Number Placeholder 3"/>
          <p:cNvSpPr>
            <a:spLocks noGrp="1"/>
          </p:cNvSpPr>
          <p:nvPr>
            <p:ph type="sldNum" sz="quarter" idx="5"/>
          </p:nvPr>
        </p:nvSpPr>
        <p:spPr/>
        <p:txBody>
          <a:bodyPr/>
          <a:lstStyle/>
          <a:p>
            <a:fld id="{7DEDFF4C-7A10-B740-B6D6-158B746D2629}" type="slidenum">
              <a:rPr lang="en-US" smtClean="0"/>
              <a:t>3</a:t>
            </a:fld>
            <a:endParaRPr lang="en-US"/>
          </a:p>
        </p:txBody>
      </p:sp>
    </p:spTree>
    <p:extLst>
      <p:ext uri="{BB962C8B-B14F-4D97-AF65-F5344CB8AC3E}">
        <p14:creationId xmlns:p14="http://schemas.microsoft.com/office/powerpoint/2010/main" val="2410850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DEDFF4C-7A10-B740-B6D6-158B746D2629}" type="slidenum">
              <a:rPr lang="en-US" smtClean="0"/>
              <a:t>6</a:t>
            </a:fld>
            <a:endParaRPr lang="en-US"/>
          </a:p>
        </p:txBody>
      </p:sp>
    </p:spTree>
    <p:extLst>
      <p:ext uri="{BB962C8B-B14F-4D97-AF65-F5344CB8AC3E}">
        <p14:creationId xmlns:p14="http://schemas.microsoft.com/office/powerpoint/2010/main" val="16528116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DEDFF4C-7A10-B740-B6D6-158B746D2629}" type="slidenum">
              <a:rPr lang="en-US" smtClean="0"/>
              <a:t>7</a:t>
            </a:fld>
            <a:endParaRPr lang="en-US"/>
          </a:p>
        </p:txBody>
      </p:sp>
    </p:spTree>
    <p:extLst>
      <p:ext uri="{BB962C8B-B14F-4D97-AF65-F5344CB8AC3E}">
        <p14:creationId xmlns:p14="http://schemas.microsoft.com/office/powerpoint/2010/main" val="523096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DEDFF4C-7A10-B740-B6D6-158B746D2629}" type="slidenum">
              <a:rPr lang="en-US" smtClean="0"/>
              <a:t>8</a:t>
            </a:fld>
            <a:endParaRPr lang="en-US"/>
          </a:p>
        </p:txBody>
      </p:sp>
    </p:spTree>
    <p:extLst>
      <p:ext uri="{BB962C8B-B14F-4D97-AF65-F5344CB8AC3E}">
        <p14:creationId xmlns:p14="http://schemas.microsoft.com/office/powerpoint/2010/main" val="3524191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57C3F-0FB2-4B2E-BA6A-FEEEFF1AF7E3}"/>
              </a:ext>
            </a:extLst>
          </p:cNvPr>
          <p:cNvSpPr>
            <a:spLocks noGrp="1"/>
          </p:cNvSpPr>
          <p:nvPr>
            <p:ph type="ctrTitle"/>
          </p:nvPr>
        </p:nvSpPr>
        <p:spPr>
          <a:xfrm>
            <a:off x="2057400" y="685801"/>
            <a:ext cx="8115300" cy="3046228"/>
          </a:xfrm>
        </p:spPr>
        <p:txBody>
          <a:bodyPr anchor="b">
            <a:normAutofit/>
          </a:bodyPr>
          <a:lstStyle>
            <a:lvl1pPr algn="ctr">
              <a:defRPr sz="3600" cap="all" spc="3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08583AE9-1CC1-4572-A6E5-E97F80E47661}"/>
              </a:ext>
            </a:extLst>
          </p:cNvPr>
          <p:cNvSpPr>
            <a:spLocks noGrp="1"/>
          </p:cNvSpPr>
          <p:nvPr>
            <p:ph type="subTitle" idx="1"/>
          </p:nvPr>
        </p:nvSpPr>
        <p:spPr>
          <a:xfrm>
            <a:off x="2057400" y="4114800"/>
            <a:ext cx="8115300" cy="2057400"/>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9C04DE7C-68AB-403D-B9D8-7398C292C6DA}"/>
              </a:ext>
            </a:extLst>
          </p:cNvPr>
          <p:cNvSpPr>
            <a:spLocks noGrp="1"/>
          </p:cNvSpPr>
          <p:nvPr>
            <p:ph type="dt" sz="half" idx="10"/>
          </p:nvPr>
        </p:nvSpPr>
        <p:spPr/>
        <p:txBody>
          <a:bodyPr/>
          <a:lstStyle/>
          <a:p>
            <a:fld id="{23FEA57E-7C1A-457B-A4CD-5DCEB057B502}" type="datetime1">
              <a:rPr lang="en-US" smtClean="0"/>
              <a:t>10/24/23</a:t>
            </a:fld>
            <a:endParaRPr lang="en-US" dirty="0"/>
          </a:p>
        </p:txBody>
      </p:sp>
      <p:sp>
        <p:nvSpPr>
          <p:cNvPr id="5" name="Footer Placeholder 4">
            <a:extLst>
              <a:ext uri="{FF2B5EF4-FFF2-40B4-BE49-F238E27FC236}">
                <a16:creationId xmlns:a16="http://schemas.microsoft.com/office/drawing/2014/main" id="{51003E50-6613-4D86-AA22-43B14E7279E9}"/>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03069AB5-A56D-471F-9236-EFA981E2EA03}"/>
              </a:ext>
            </a:extLst>
          </p:cNvPr>
          <p:cNvSpPr>
            <a:spLocks noGrp="1"/>
          </p:cNvSpPr>
          <p:nvPr>
            <p:ph type="sldNum" sz="quarter" idx="12"/>
          </p:nvPr>
        </p:nvSpPr>
        <p:spPr/>
        <p:txBody>
          <a:bodyPr/>
          <a:lstStyle/>
          <a:p>
            <a:fld id="{F8E28480-1C08-4458-AD97-0283E6FFD09D}" type="slidenum">
              <a:rPr lang="en-US" smtClean="0"/>
              <a:t>‹#›</a:t>
            </a:fld>
            <a:endParaRPr lang="en-US" dirty="0"/>
          </a:p>
        </p:txBody>
      </p:sp>
    </p:spTree>
    <p:extLst>
      <p:ext uri="{BB962C8B-B14F-4D97-AF65-F5344CB8AC3E}">
        <p14:creationId xmlns:p14="http://schemas.microsoft.com/office/powerpoint/2010/main" val="2522723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2744C-12E6-455B-B646-2EA92DE0E9A2}"/>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7D71C4D-C062-4EEE-9A9A-31ADCC5C87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944DC97-C26E-407A-9E29-68C52D547BDA}"/>
              </a:ext>
            </a:extLst>
          </p:cNvPr>
          <p:cNvSpPr>
            <a:spLocks noGrp="1"/>
          </p:cNvSpPr>
          <p:nvPr>
            <p:ph type="dt" sz="half" idx="10"/>
          </p:nvPr>
        </p:nvSpPr>
        <p:spPr/>
        <p:txBody>
          <a:bodyPr/>
          <a:lstStyle/>
          <a:p>
            <a:fld id="{11789749-A4CD-447F-8298-2B7988C91CEA}" type="datetime1">
              <a:rPr lang="en-US" smtClean="0"/>
              <a:t>10/24/23</a:t>
            </a:fld>
            <a:endParaRPr lang="en-US"/>
          </a:p>
        </p:txBody>
      </p:sp>
      <p:sp>
        <p:nvSpPr>
          <p:cNvPr id="5" name="Footer Placeholder 4">
            <a:extLst>
              <a:ext uri="{FF2B5EF4-FFF2-40B4-BE49-F238E27FC236}">
                <a16:creationId xmlns:a16="http://schemas.microsoft.com/office/drawing/2014/main" id="{E72E9353-B771-47FF-975E-72337414E0ED}"/>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1EA5A858-B8B2-4364-A7D0-B2E8FAE0ADD4}"/>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054358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A6BABE-D80C-4F54-A03C-E1F9EBCA83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285191-EF5B-48BE-AB5D-B7BA4C3D09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FA387A-1231-4FE3-8574-D4331A3432D2}"/>
              </a:ext>
            </a:extLst>
          </p:cNvPr>
          <p:cNvSpPr>
            <a:spLocks noGrp="1"/>
          </p:cNvSpPr>
          <p:nvPr>
            <p:ph type="dt" sz="half" idx="10"/>
          </p:nvPr>
        </p:nvSpPr>
        <p:spPr/>
        <p:txBody>
          <a:bodyPr/>
          <a:lstStyle/>
          <a:p>
            <a:fld id="{BA0444D3-C0BA-4587-A56C-581AB9F841BE}" type="datetime1">
              <a:rPr lang="en-US" smtClean="0"/>
              <a:t>10/24/23</a:t>
            </a:fld>
            <a:endParaRPr lang="en-US"/>
          </a:p>
        </p:txBody>
      </p:sp>
      <p:sp>
        <p:nvSpPr>
          <p:cNvPr id="5" name="Footer Placeholder 4">
            <a:extLst>
              <a:ext uri="{FF2B5EF4-FFF2-40B4-BE49-F238E27FC236}">
                <a16:creationId xmlns:a16="http://schemas.microsoft.com/office/drawing/2014/main" id="{02F21559-4901-4AD3-ABE7-DF0235457312}"/>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D8F6C18E-B751-4E7B-9CD8-1BF44DAB80F4}"/>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661731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9B412-EBAB-4569-B3D9-6B346BF837B2}"/>
              </a:ext>
            </a:extLst>
          </p:cNvPr>
          <p:cNvSpPr>
            <a:spLocks noGrp="1"/>
          </p:cNvSpPr>
          <p:nvPr>
            <p:ph type="title"/>
          </p:nvPr>
        </p:nvSpPr>
        <p:spPr>
          <a:xfrm>
            <a:off x="1371600" y="685800"/>
            <a:ext cx="9486900" cy="1371600"/>
          </a:xfrm>
        </p:spPr>
        <p:txBody>
          <a:bodyPr>
            <a:normAutofit/>
          </a:bodyPr>
          <a:lstStyle>
            <a:lvl1pPr algn="l">
              <a:defRPr sz="3200"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5E7C8AE-B0F4-404F-BCAD-A14C18E50D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8AA9CAD-DAFB-4DE3-9C41-7FD03EA8D8DD}"/>
              </a:ext>
            </a:extLst>
          </p:cNvPr>
          <p:cNvSpPr>
            <a:spLocks noGrp="1"/>
          </p:cNvSpPr>
          <p:nvPr>
            <p:ph type="dt" sz="half" idx="10"/>
          </p:nvPr>
        </p:nvSpPr>
        <p:spPr/>
        <p:txBody>
          <a:bodyPr/>
          <a:lstStyle/>
          <a:p>
            <a:fld id="{201AF2CE-4F37-411C-A3EE-BBBE223265BF}" type="datetime1">
              <a:rPr lang="en-US" smtClean="0"/>
              <a:t>10/24/23</a:t>
            </a:fld>
            <a:endParaRPr lang="en-US"/>
          </a:p>
        </p:txBody>
      </p:sp>
      <p:sp>
        <p:nvSpPr>
          <p:cNvPr id="5" name="Footer Placeholder 4">
            <a:extLst>
              <a:ext uri="{FF2B5EF4-FFF2-40B4-BE49-F238E27FC236}">
                <a16:creationId xmlns:a16="http://schemas.microsoft.com/office/drawing/2014/main" id="{8FCE3137-8136-46C5-AC2F-49E5F55E4C73}"/>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F1AB6EF-A0B1-4706-AE44-253A6B182D48}"/>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858227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02F68-BF19-468D-B422-54B6D189FA58}"/>
              </a:ext>
            </a:extLst>
          </p:cNvPr>
          <p:cNvSpPr>
            <a:spLocks noGrp="1"/>
          </p:cNvSpPr>
          <p:nvPr>
            <p:ph type="title"/>
          </p:nvPr>
        </p:nvSpPr>
        <p:spPr>
          <a:xfrm>
            <a:off x="831850" y="1709738"/>
            <a:ext cx="10515600" cy="2774071"/>
          </a:xfrm>
        </p:spPr>
        <p:txBody>
          <a:bodyPr anchor="b">
            <a:normAutofit/>
          </a:bodyPr>
          <a:lstStyle>
            <a:lvl1pPr algn="ct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BCBF7D7-84D4-4A39-B44E-9B029EEB1FE8}"/>
              </a:ext>
            </a:extLst>
          </p:cNvPr>
          <p:cNvSpPr>
            <a:spLocks noGrp="1"/>
          </p:cNvSpPr>
          <p:nvPr>
            <p:ph type="body" idx="1"/>
          </p:nvPr>
        </p:nvSpPr>
        <p:spPr>
          <a:xfrm>
            <a:off x="831850" y="4641624"/>
            <a:ext cx="10515600" cy="1448026"/>
          </a:xfrm>
        </p:spPr>
        <p:txBody>
          <a:bodyPr/>
          <a:lstStyle>
            <a:lvl1pPr marL="0" indent="0" algn="ctr">
              <a:buNone/>
              <a:defRPr sz="2400" i="1">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E29709-D243-41E8-89FA-62FA7AEB52E1}"/>
              </a:ext>
            </a:extLst>
          </p:cNvPr>
          <p:cNvSpPr>
            <a:spLocks noGrp="1"/>
          </p:cNvSpPr>
          <p:nvPr>
            <p:ph type="dt" sz="half" idx="10"/>
          </p:nvPr>
        </p:nvSpPr>
        <p:spPr/>
        <p:txBody>
          <a:bodyPr/>
          <a:lstStyle/>
          <a:p>
            <a:fld id="{C96083D4-708C-4BB5-B4FD-30CE9FA12FD5}" type="datetime1">
              <a:rPr lang="en-US" smtClean="0"/>
              <a:t>10/24/23</a:t>
            </a:fld>
            <a:endParaRPr lang="en-US"/>
          </a:p>
        </p:txBody>
      </p:sp>
      <p:sp>
        <p:nvSpPr>
          <p:cNvPr id="5" name="Footer Placeholder 4">
            <a:extLst>
              <a:ext uri="{FF2B5EF4-FFF2-40B4-BE49-F238E27FC236}">
                <a16:creationId xmlns:a16="http://schemas.microsoft.com/office/drawing/2014/main" id="{5AAB99C0-DC2A-4133-A10D-D43A1E05BB1A}"/>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98122EFD-A17E-47F5-8AC9-EFD6D813DBE7}"/>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162313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C668D-BFBE-4765-A294-8303931B57C9}"/>
              </a:ext>
            </a:extLst>
          </p:cNvPr>
          <p:cNvSpPr>
            <a:spLocks noGrp="1"/>
          </p:cNvSpPr>
          <p:nvPr>
            <p:ph type="title"/>
          </p:nvPr>
        </p:nvSpPr>
        <p:spPr>
          <a:xfrm>
            <a:off x="1346071" y="566278"/>
            <a:ext cx="9512429" cy="965458"/>
          </a:xfrm>
        </p:spPr>
        <p:txBody>
          <a:bodyPr/>
          <a:lstStyle>
            <a:lvl1pPr algn="ctr">
              <a:defRPr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B3C212-F55F-4D0D-BFA7-F00A33CAA196}"/>
              </a:ext>
            </a:extLst>
          </p:cNvPr>
          <p:cNvSpPr>
            <a:spLocks noGrp="1"/>
          </p:cNvSpPr>
          <p:nvPr>
            <p:ph sz="half" idx="1"/>
          </p:nvPr>
        </p:nvSpPr>
        <p:spPr>
          <a:xfrm>
            <a:off x="909758" y="2057400"/>
            <a:ext cx="5031521"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154BDD7-2575-4E82-887D-DCAF9EB15924}"/>
              </a:ext>
            </a:extLst>
          </p:cNvPr>
          <p:cNvSpPr>
            <a:spLocks noGrp="1"/>
          </p:cNvSpPr>
          <p:nvPr>
            <p:ph sz="half" idx="2"/>
          </p:nvPr>
        </p:nvSpPr>
        <p:spPr>
          <a:xfrm>
            <a:off x="6265408" y="2057401"/>
            <a:ext cx="5016834" cy="41195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9CAECC8-3C3A-4A5D-AB7A-1F99E5023D3F}"/>
              </a:ext>
            </a:extLst>
          </p:cNvPr>
          <p:cNvSpPr>
            <a:spLocks noGrp="1"/>
          </p:cNvSpPr>
          <p:nvPr>
            <p:ph type="dt" sz="half" idx="10"/>
          </p:nvPr>
        </p:nvSpPr>
        <p:spPr/>
        <p:txBody>
          <a:bodyPr/>
          <a:lstStyle/>
          <a:p>
            <a:fld id="{D0D239B2-65BC-4C2A-A62B-3EABFE9590E4}" type="datetime1">
              <a:rPr lang="en-US" smtClean="0"/>
              <a:t>10/24/23</a:t>
            </a:fld>
            <a:endParaRPr lang="en-US"/>
          </a:p>
        </p:txBody>
      </p:sp>
      <p:sp>
        <p:nvSpPr>
          <p:cNvPr id="6" name="Footer Placeholder 5">
            <a:extLst>
              <a:ext uri="{FF2B5EF4-FFF2-40B4-BE49-F238E27FC236}">
                <a16:creationId xmlns:a16="http://schemas.microsoft.com/office/drawing/2014/main" id="{4447609B-ACA4-4323-9340-C7DB166D7A5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77409EA3-C5C7-4AC6-956A-DB9A3B4F314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342264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0CDE0-7431-4F05-AA47-F10EB46C9608}"/>
              </a:ext>
            </a:extLst>
          </p:cNvPr>
          <p:cNvSpPr>
            <a:spLocks noGrp="1"/>
          </p:cNvSpPr>
          <p:nvPr>
            <p:ph type="title"/>
          </p:nvPr>
        </p:nvSpPr>
        <p:spPr>
          <a:xfrm>
            <a:off x="839788" y="365126"/>
            <a:ext cx="10276552" cy="1149350"/>
          </a:xfrm>
        </p:spPr>
        <p:txBody>
          <a:bodyPr>
            <a:normAutofit/>
          </a:bodyPr>
          <a:lstStyle>
            <a:lvl1pPr algn="ctr">
              <a:defRPr sz="3200" cap="all" spc="3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6D9FFA7-D3EA-4CB8-A471-94235AD62592}"/>
              </a:ext>
            </a:extLst>
          </p:cNvPr>
          <p:cNvSpPr>
            <a:spLocks noGrp="1"/>
          </p:cNvSpPr>
          <p:nvPr>
            <p:ph type="body" idx="1"/>
          </p:nvPr>
        </p:nvSpPr>
        <p:spPr>
          <a:xfrm>
            <a:off x="839788" y="1681163"/>
            <a:ext cx="5157787" cy="823912"/>
          </a:xfrm>
        </p:spPr>
        <p:txBody>
          <a:bodyPr anchor="b"/>
          <a:lstStyle>
            <a:lvl1pPr marL="0" indent="0">
              <a:buNone/>
              <a:defRPr sz="2400" b="1"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5360D2-88E8-43C8-92D1-67AB23BBE2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C768F6-20A1-47A1-90FE-903135EEFD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555EC1-268F-4324-A003-3608AA0D84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55C8E4-FCB8-4E06-9C43-0ACD949A73D4}"/>
              </a:ext>
            </a:extLst>
          </p:cNvPr>
          <p:cNvSpPr>
            <a:spLocks noGrp="1"/>
          </p:cNvSpPr>
          <p:nvPr>
            <p:ph type="dt" sz="half" idx="10"/>
          </p:nvPr>
        </p:nvSpPr>
        <p:spPr/>
        <p:txBody>
          <a:bodyPr/>
          <a:lstStyle/>
          <a:p>
            <a:fld id="{85E05F5A-E4A3-476F-A89E-C2B73F2431E4}" type="datetime1">
              <a:rPr lang="en-US" smtClean="0"/>
              <a:t>10/24/23</a:t>
            </a:fld>
            <a:endParaRPr lang="en-US"/>
          </a:p>
        </p:txBody>
      </p:sp>
      <p:sp>
        <p:nvSpPr>
          <p:cNvPr id="8" name="Footer Placeholder 7">
            <a:extLst>
              <a:ext uri="{FF2B5EF4-FFF2-40B4-BE49-F238E27FC236}">
                <a16:creationId xmlns:a16="http://schemas.microsoft.com/office/drawing/2014/main" id="{8B01C005-C973-4D82-942A-334F1D431A04}"/>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AAFB6186-6570-4DE8-8603-70B0A51DFE9C}"/>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448455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5ADD3-88C8-4B01-8CC6-808C0E416054}"/>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2634E6A-1390-4101-B78E-7592313407D7}"/>
              </a:ext>
            </a:extLst>
          </p:cNvPr>
          <p:cNvSpPr>
            <a:spLocks noGrp="1"/>
          </p:cNvSpPr>
          <p:nvPr>
            <p:ph type="dt" sz="half" idx="10"/>
          </p:nvPr>
        </p:nvSpPr>
        <p:spPr/>
        <p:txBody>
          <a:bodyPr/>
          <a:lstStyle/>
          <a:p>
            <a:fld id="{E3761515-4A26-4F31-9F61-5A10B1FABBFC}" type="datetime1">
              <a:rPr lang="en-US" smtClean="0"/>
              <a:t>10/24/23</a:t>
            </a:fld>
            <a:endParaRPr lang="en-US"/>
          </a:p>
        </p:txBody>
      </p:sp>
      <p:sp>
        <p:nvSpPr>
          <p:cNvPr id="4" name="Footer Placeholder 3">
            <a:extLst>
              <a:ext uri="{FF2B5EF4-FFF2-40B4-BE49-F238E27FC236}">
                <a16:creationId xmlns:a16="http://schemas.microsoft.com/office/drawing/2014/main" id="{88BC7B90-4C99-4653-872A-3572A02DAE99}"/>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13B03516-4D31-49D2-9488-33C734A7A4F6}"/>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478001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0D8488-CF25-431B-A87A-AAF141BD0BBB}"/>
              </a:ext>
            </a:extLst>
          </p:cNvPr>
          <p:cNvSpPr>
            <a:spLocks noGrp="1"/>
          </p:cNvSpPr>
          <p:nvPr>
            <p:ph type="dt" sz="half" idx="10"/>
          </p:nvPr>
        </p:nvSpPr>
        <p:spPr/>
        <p:txBody>
          <a:bodyPr/>
          <a:lstStyle/>
          <a:p>
            <a:fld id="{4A75DC65-7D1F-4BAB-9695-F7E734143E14}" type="datetime1">
              <a:rPr lang="en-US" smtClean="0"/>
              <a:t>10/24/23</a:t>
            </a:fld>
            <a:endParaRPr lang="en-US"/>
          </a:p>
        </p:txBody>
      </p:sp>
      <p:sp>
        <p:nvSpPr>
          <p:cNvPr id="3" name="Footer Placeholder 2">
            <a:extLst>
              <a:ext uri="{FF2B5EF4-FFF2-40B4-BE49-F238E27FC236}">
                <a16:creationId xmlns:a16="http://schemas.microsoft.com/office/drawing/2014/main" id="{8A2F58E5-C92D-4C64-B867-0576B1EADD06}"/>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89216797-ABEC-4FE0-AFDE-36107B96710D}"/>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118621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8F2B0-990D-418E-9D10-2464E98669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881131-AFFD-4339-9F30-D408B5105C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7C47F4-7968-4698-8BD3-A583099FAA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12BC6F-3996-4B2B-B8F2-DD3A82CCF76B}"/>
              </a:ext>
            </a:extLst>
          </p:cNvPr>
          <p:cNvSpPr>
            <a:spLocks noGrp="1"/>
          </p:cNvSpPr>
          <p:nvPr>
            <p:ph type="dt" sz="half" idx="10"/>
          </p:nvPr>
        </p:nvSpPr>
        <p:spPr/>
        <p:txBody>
          <a:bodyPr/>
          <a:lstStyle/>
          <a:p>
            <a:fld id="{7E624077-BD55-4036-8E92-6558FDF3B653}" type="datetime1">
              <a:rPr lang="en-US" smtClean="0"/>
              <a:t>10/24/23</a:t>
            </a:fld>
            <a:endParaRPr lang="en-US"/>
          </a:p>
        </p:txBody>
      </p:sp>
      <p:sp>
        <p:nvSpPr>
          <p:cNvPr id="6" name="Footer Placeholder 5">
            <a:extLst>
              <a:ext uri="{FF2B5EF4-FFF2-40B4-BE49-F238E27FC236}">
                <a16:creationId xmlns:a16="http://schemas.microsoft.com/office/drawing/2014/main" id="{EA832E66-581A-4CF2-A40A-4E24FAAC4AE4}"/>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E83B1C89-C625-4618-81A2-FB34E4DA071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682553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1486F-443A-4F2D-AB1F-8B1F4C4DE7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A21213-E7FB-406A-B8CD-735AAC7AD0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4F41A03-500E-49F7-8D99-A1EAFE4D34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91523D-69E9-4EAE-A610-B3A237B75842}"/>
              </a:ext>
            </a:extLst>
          </p:cNvPr>
          <p:cNvSpPr>
            <a:spLocks noGrp="1"/>
          </p:cNvSpPr>
          <p:nvPr>
            <p:ph type="dt" sz="half" idx="10"/>
          </p:nvPr>
        </p:nvSpPr>
        <p:spPr/>
        <p:txBody>
          <a:bodyPr/>
          <a:lstStyle/>
          <a:p>
            <a:fld id="{804225F2-7107-4609-BCC2-77C63064A5E8}" type="datetime1">
              <a:rPr lang="en-US" smtClean="0"/>
              <a:t>10/24/23</a:t>
            </a:fld>
            <a:endParaRPr lang="en-US"/>
          </a:p>
        </p:txBody>
      </p:sp>
      <p:sp>
        <p:nvSpPr>
          <p:cNvPr id="6" name="Footer Placeholder 5">
            <a:extLst>
              <a:ext uri="{FF2B5EF4-FFF2-40B4-BE49-F238E27FC236}">
                <a16:creationId xmlns:a16="http://schemas.microsoft.com/office/drawing/2014/main" id="{4EDB852F-4134-4AB5-BA87-483B1E1ADD21}"/>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5E34C5CB-918E-4A09-8222-D36E37B63C0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407578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AA0686-7BAC-45C0-BA30-0D0CBCE5CE63}"/>
              </a:ext>
            </a:extLst>
          </p:cNvPr>
          <p:cNvSpPr>
            <a:spLocks noGrp="1"/>
          </p:cNvSpPr>
          <p:nvPr>
            <p:ph type="title"/>
          </p:nvPr>
        </p:nvSpPr>
        <p:spPr>
          <a:xfrm>
            <a:off x="1371600" y="685800"/>
            <a:ext cx="94869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34202DE-82CD-407D-8C68-174B0CBB57F7}"/>
              </a:ext>
            </a:extLst>
          </p:cNvPr>
          <p:cNvSpPr>
            <a:spLocks noGrp="1"/>
          </p:cNvSpPr>
          <p:nvPr>
            <p:ph type="body" idx="1"/>
          </p:nvPr>
        </p:nvSpPr>
        <p:spPr>
          <a:xfrm>
            <a:off x="1371599" y="2254103"/>
            <a:ext cx="9486901" cy="39180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554AC9D-6E1B-46D3-959F-A068A1EDBDBA}"/>
              </a:ext>
            </a:extLst>
          </p:cNvPr>
          <p:cNvSpPr>
            <a:spLocks noGrp="1"/>
          </p:cNvSpPr>
          <p:nvPr>
            <p:ph type="dt" sz="half" idx="2"/>
          </p:nvPr>
        </p:nvSpPr>
        <p:spPr>
          <a:xfrm rot="5400000">
            <a:off x="9800022" y="3223751"/>
            <a:ext cx="4114801"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fld id="{D3FE42E8-8B57-452D-A122-4DCE9AC771EF}" type="datetime1">
              <a:rPr lang="en-US" smtClean="0"/>
              <a:t>10/24/23</a:t>
            </a:fld>
            <a:endParaRPr lang="en-US"/>
          </a:p>
        </p:txBody>
      </p:sp>
      <p:sp>
        <p:nvSpPr>
          <p:cNvPr id="5" name="Footer Placeholder 4">
            <a:extLst>
              <a:ext uri="{FF2B5EF4-FFF2-40B4-BE49-F238E27FC236}">
                <a16:creationId xmlns:a16="http://schemas.microsoft.com/office/drawing/2014/main" id="{A5FC0015-9EFB-40F8-BC00-AC2483D60905}"/>
              </a:ext>
            </a:extLst>
          </p:cNvPr>
          <p:cNvSpPr>
            <a:spLocks noGrp="1"/>
          </p:cNvSpPr>
          <p:nvPr>
            <p:ph type="ftr" sz="quarter" idx="3"/>
          </p:nvPr>
        </p:nvSpPr>
        <p:spPr>
          <a:xfrm rot="5400000">
            <a:off x="-1708136" y="3223750"/>
            <a:ext cx="4114800"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r>
              <a:rPr lang="en-US" dirty="0"/>
              <a:t>Sample Footer Text</a:t>
            </a:r>
          </a:p>
        </p:txBody>
      </p:sp>
      <p:sp>
        <p:nvSpPr>
          <p:cNvPr id="6" name="Slide Number Placeholder 5">
            <a:extLst>
              <a:ext uri="{FF2B5EF4-FFF2-40B4-BE49-F238E27FC236}">
                <a16:creationId xmlns:a16="http://schemas.microsoft.com/office/drawing/2014/main" id="{E572C732-0E3E-49E0-A72E-D4C08CB4455A}"/>
              </a:ext>
            </a:extLst>
          </p:cNvPr>
          <p:cNvSpPr>
            <a:spLocks noGrp="1"/>
          </p:cNvSpPr>
          <p:nvPr>
            <p:ph type="sldNum" sz="quarter" idx="4"/>
          </p:nvPr>
        </p:nvSpPr>
        <p:spPr>
          <a:xfrm>
            <a:off x="11116340" y="6356350"/>
            <a:ext cx="871868" cy="365125"/>
          </a:xfrm>
          <a:prstGeom prst="rect">
            <a:avLst/>
          </a:prstGeom>
        </p:spPr>
        <p:txBody>
          <a:bodyPr vert="horz" lIns="91440" tIns="45720" rIns="91440" bIns="45720" rtlCol="0" anchor="ctr"/>
          <a:lstStyle>
            <a:lvl1pPr algn="r">
              <a:defRPr sz="900" spc="300">
                <a:solidFill>
                  <a:schemeClr val="tx2">
                    <a:lumMod val="75000"/>
                    <a:lumOff val="25000"/>
                  </a:schemeClr>
                </a:solidFill>
                <a:latin typeface="+mn-lt"/>
              </a:defRPr>
            </a:lvl1pPr>
          </a:lstStyle>
          <a:p>
            <a:fld id="{F8E28480-1C08-4458-AD97-0283E6FFD09D}" type="slidenum">
              <a:rPr lang="en-US" smtClean="0"/>
              <a:pPr/>
              <a:t>‹#›</a:t>
            </a:fld>
            <a:endParaRPr lang="en-US"/>
          </a:p>
        </p:txBody>
      </p:sp>
    </p:spTree>
    <p:extLst>
      <p:ext uri="{BB962C8B-B14F-4D97-AF65-F5344CB8AC3E}">
        <p14:creationId xmlns:p14="http://schemas.microsoft.com/office/powerpoint/2010/main" val="388008015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5" r:id="rId6"/>
    <p:sldLayoutId id="2147483680" r:id="rId7"/>
    <p:sldLayoutId id="2147483681" r:id="rId8"/>
    <p:sldLayoutId id="2147483682" r:id="rId9"/>
    <p:sldLayoutId id="2147483684" r:id="rId10"/>
    <p:sldLayoutId id="2147483683" r:id="rId11"/>
  </p:sldLayoutIdLst>
  <p:hf sldNum="0" hdr="0" ftr="0" dt="0"/>
  <p:txStyles>
    <p:titleStyle>
      <a:lvl1pPr algn="l" defTabSz="914400" rtl="0" eaLnBrk="1" latinLnBrk="0" hangingPunct="1">
        <a:lnSpc>
          <a:spcPct val="90000"/>
        </a:lnSpc>
        <a:spcBef>
          <a:spcPct val="0"/>
        </a:spcBef>
        <a:buNone/>
        <a:defRPr sz="36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70000"/>
        <a:buFont typeface="Arial" panose="020B0604020202020204" pitchFamily="34" charset="0"/>
        <a:buChar char="•"/>
        <a:defRPr sz="2400" kern="1200">
          <a:solidFill>
            <a:schemeClr val="tx2"/>
          </a:solidFill>
          <a:latin typeface="+mj-lt"/>
          <a:ea typeface="+mn-ea"/>
          <a:cs typeface="+mn-cs"/>
        </a:defRPr>
      </a:lvl1pPr>
      <a:lvl2pPr marL="685800" indent="-228600" algn="l" defTabSz="914400" rtl="0" eaLnBrk="1" latinLnBrk="0" hangingPunct="1">
        <a:lnSpc>
          <a:spcPct val="100000"/>
        </a:lnSpc>
        <a:spcBef>
          <a:spcPts val="500"/>
        </a:spcBef>
        <a:buSzPct val="70000"/>
        <a:buFont typeface="Arial" panose="020B0604020202020204" pitchFamily="34" charset="0"/>
        <a:buChar char="•"/>
        <a:defRPr sz="2000" kern="1200">
          <a:solidFill>
            <a:schemeClr val="tx2"/>
          </a:solidFill>
          <a:latin typeface="+mj-lt"/>
          <a:ea typeface="+mn-ea"/>
          <a:cs typeface="+mn-cs"/>
        </a:defRPr>
      </a:lvl2pPr>
      <a:lvl3pPr marL="1143000" indent="-228600" algn="l" defTabSz="914400" rtl="0" eaLnBrk="1" latinLnBrk="0" hangingPunct="1">
        <a:lnSpc>
          <a:spcPct val="100000"/>
        </a:lnSpc>
        <a:spcBef>
          <a:spcPts val="500"/>
        </a:spcBef>
        <a:buSzPct val="70000"/>
        <a:buFont typeface="Arial" panose="020B0604020202020204" pitchFamily="34" charset="0"/>
        <a:buChar char="•"/>
        <a:defRPr sz="1800" kern="1200">
          <a:solidFill>
            <a:schemeClr val="tx2"/>
          </a:solidFill>
          <a:latin typeface="+mj-lt"/>
          <a:ea typeface="+mn-ea"/>
          <a:cs typeface="+mn-cs"/>
        </a:defRPr>
      </a:lvl3pPr>
      <a:lvl4pPr marL="16002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4pPr>
      <a:lvl5pPr marL="20574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text.apic.org/toc/overview-of-infection-prevention-programs/competency-and-certification-of-infection-preventionist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www.aha.org/statistics/fast-facts-us-hospitals" TargetMode="External"/><Relationship Id="rId4" Type="http://schemas.openxmlformats.org/officeDocument/2006/relationships/hyperlink" Target="https://text.apic.org/toc/overview-of-infection-prevention-programs/infection-prevention-and-control-programs"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2" name="Rectangle 1041">
            <a:extLst>
              <a:ext uri="{FF2B5EF4-FFF2-40B4-BE49-F238E27FC236}">
                <a16:creationId xmlns:a16="http://schemas.microsoft.com/office/drawing/2014/main" id="{BFB2D26E-FBAE-45B8-B0F6-80E4ABDEC3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4" name="Rectangle 1043">
            <a:extLst>
              <a:ext uri="{FF2B5EF4-FFF2-40B4-BE49-F238E27FC236}">
                <a16:creationId xmlns:a16="http://schemas.microsoft.com/office/drawing/2014/main" id="{23442A66-721F-4552-A3AD-3A2215F0C1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102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46" name="Rectangle 1045">
            <a:extLst>
              <a:ext uri="{FF2B5EF4-FFF2-40B4-BE49-F238E27FC236}">
                <a16:creationId xmlns:a16="http://schemas.microsoft.com/office/drawing/2014/main" id="{67EA5288-5BEB-4C44-949A-ED209FE219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4076700" cy="54863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75995E-D8DC-B271-E16D-0B78CD27D046}"/>
              </a:ext>
            </a:extLst>
          </p:cNvPr>
          <p:cNvSpPr>
            <a:spLocks noGrp="1"/>
          </p:cNvSpPr>
          <p:nvPr>
            <p:ph type="ctrTitle"/>
          </p:nvPr>
        </p:nvSpPr>
        <p:spPr>
          <a:xfrm>
            <a:off x="685800" y="1223889"/>
            <a:ext cx="3953933" cy="3703711"/>
          </a:xfrm>
        </p:spPr>
        <p:txBody>
          <a:bodyPr anchor="t">
            <a:normAutofit/>
          </a:bodyPr>
          <a:lstStyle/>
          <a:p>
            <a:r>
              <a:rPr lang="en-US" sz="3200" cap="none" dirty="0">
                <a:latin typeface="Times New Roman" panose="02020603050405020304" pitchFamily="18" charset="0"/>
                <a:cs typeface="Times New Roman" panose="02020603050405020304" pitchFamily="18" charset="0"/>
              </a:rPr>
              <a:t>Dissertation Proposal Defense</a:t>
            </a:r>
            <a:br>
              <a:rPr lang="en-US" sz="3200" cap="none" dirty="0">
                <a:latin typeface="Times New Roman" panose="02020603050405020304" pitchFamily="18" charset="0"/>
                <a:cs typeface="Times New Roman" panose="02020603050405020304" pitchFamily="18" charset="0"/>
              </a:rPr>
            </a:br>
            <a:br>
              <a:rPr lang="en-US" sz="3200" cap="none" dirty="0">
                <a:latin typeface="Times New Roman" panose="02020603050405020304" pitchFamily="18" charset="0"/>
                <a:cs typeface="Times New Roman" panose="02020603050405020304" pitchFamily="18" charset="0"/>
              </a:rPr>
            </a:br>
            <a:br>
              <a:rPr lang="en-US" sz="3200" cap="none" dirty="0">
                <a:solidFill>
                  <a:schemeClr val="tx1"/>
                </a:solidFill>
                <a:latin typeface="Times New Roman" panose="02020603050405020304" pitchFamily="18" charset="0"/>
                <a:cs typeface="Times New Roman" panose="02020603050405020304" pitchFamily="18" charset="0"/>
              </a:rPr>
            </a:br>
            <a:r>
              <a:rPr lang="en-US" sz="1800" cap="none" dirty="0">
                <a:solidFill>
                  <a:schemeClr val="tx1"/>
                </a:solidFill>
                <a:effectLst/>
                <a:latin typeface="Times New Roman" panose="02020603050405020304" pitchFamily="18" charset="0"/>
                <a:ea typeface="Times New Roman" panose="02020603050405020304" pitchFamily="18" charset="0"/>
              </a:rPr>
              <a:t>A </a:t>
            </a:r>
            <a:r>
              <a:rPr lang="en-US" sz="1800" cap="none" dirty="0">
                <a:solidFill>
                  <a:schemeClr val="tx1"/>
                </a:solidFill>
                <a:latin typeface="Times New Roman" panose="02020603050405020304" pitchFamily="18" charset="0"/>
                <a:ea typeface="Times New Roman" panose="02020603050405020304" pitchFamily="18" charset="0"/>
              </a:rPr>
              <a:t>T</a:t>
            </a:r>
            <a:r>
              <a:rPr lang="en-US" sz="1800" cap="none" dirty="0">
                <a:solidFill>
                  <a:schemeClr val="tx1"/>
                </a:solidFill>
                <a:effectLst/>
                <a:latin typeface="Times New Roman" panose="02020603050405020304" pitchFamily="18" charset="0"/>
                <a:ea typeface="Times New Roman" panose="02020603050405020304" pitchFamily="18" charset="0"/>
              </a:rPr>
              <a:t>exas </a:t>
            </a:r>
            <a:r>
              <a:rPr lang="en-US" sz="1800" cap="none" dirty="0">
                <a:solidFill>
                  <a:schemeClr val="tx1"/>
                </a:solidFill>
                <a:latin typeface="Times New Roman" panose="02020603050405020304" pitchFamily="18" charset="0"/>
                <a:ea typeface="Times New Roman" panose="02020603050405020304" pitchFamily="18" charset="0"/>
              </a:rPr>
              <a:t>C</a:t>
            </a:r>
            <a:r>
              <a:rPr lang="en-US" sz="1800" cap="none" dirty="0">
                <a:solidFill>
                  <a:schemeClr val="tx1"/>
                </a:solidFill>
                <a:effectLst/>
                <a:latin typeface="Times New Roman" panose="02020603050405020304" pitchFamily="18" charset="0"/>
                <a:ea typeface="Times New Roman" panose="02020603050405020304" pitchFamily="18" charset="0"/>
              </a:rPr>
              <a:t>ross Sectional Study: Evaluating Infection </a:t>
            </a:r>
            <a:r>
              <a:rPr lang="en-US" sz="1800" cap="none" dirty="0">
                <a:solidFill>
                  <a:schemeClr val="tx1"/>
                </a:solidFill>
                <a:latin typeface="Times New Roman" panose="02020603050405020304" pitchFamily="18" charset="0"/>
                <a:ea typeface="Times New Roman" panose="02020603050405020304" pitchFamily="18" charset="0"/>
              </a:rPr>
              <a:t>P</a:t>
            </a:r>
            <a:r>
              <a:rPr lang="en-US" sz="1800" cap="none" dirty="0">
                <a:solidFill>
                  <a:schemeClr val="tx1"/>
                </a:solidFill>
                <a:effectLst/>
                <a:latin typeface="Times New Roman" panose="02020603050405020304" pitchFamily="18" charset="0"/>
                <a:ea typeface="Times New Roman" panose="02020603050405020304" pitchFamily="18" charset="0"/>
              </a:rPr>
              <a:t>revention </a:t>
            </a:r>
            <a:r>
              <a:rPr lang="en-US" sz="1800" cap="none" dirty="0">
                <a:solidFill>
                  <a:schemeClr val="tx1"/>
                </a:solidFill>
                <a:latin typeface="Times New Roman" panose="02020603050405020304" pitchFamily="18" charset="0"/>
                <a:ea typeface="Times New Roman" panose="02020603050405020304" pitchFamily="18" charset="0"/>
              </a:rPr>
              <a:t>E</a:t>
            </a:r>
            <a:r>
              <a:rPr lang="en-US" sz="1800" cap="none" dirty="0">
                <a:solidFill>
                  <a:schemeClr val="tx1"/>
                </a:solidFill>
                <a:effectLst/>
                <a:latin typeface="Times New Roman" panose="02020603050405020304" pitchFamily="18" charset="0"/>
                <a:ea typeface="Times New Roman" panose="02020603050405020304" pitchFamily="18" charset="0"/>
              </a:rPr>
              <a:t>xamination </a:t>
            </a:r>
            <a:r>
              <a:rPr lang="en-US" sz="1800" cap="none" dirty="0">
                <a:solidFill>
                  <a:schemeClr val="tx1"/>
                </a:solidFill>
                <a:latin typeface="Times New Roman" panose="02020603050405020304" pitchFamily="18" charset="0"/>
                <a:ea typeface="Times New Roman" panose="02020603050405020304" pitchFamily="18" charset="0"/>
              </a:rPr>
              <a:t>R</a:t>
            </a:r>
            <a:r>
              <a:rPr lang="en-US" sz="1800" cap="none" dirty="0">
                <a:solidFill>
                  <a:schemeClr val="tx1"/>
                </a:solidFill>
                <a:effectLst/>
                <a:latin typeface="Times New Roman" panose="02020603050405020304" pitchFamily="18" charset="0"/>
                <a:ea typeface="Times New Roman" panose="02020603050405020304" pitchFamily="18" charset="0"/>
              </a:rPr>
              <a:t>ates and Training Practices</a:t>
            </a:r>
            <a:br>
              <a:rPr lang="en-US" sz="1800" dirty="0">
                <a:solidFill>
                  <a:schemeClr val="tx1"/>
                </a:solidFill>
                <a:effectLst/>
                <a:latin typeface="Times New Roman" panose="02020603050405020304" pitchFamily="18" charset="0"/>
                <a:ea typeface="Times New Roman" panose="02020603050405020304" pitchFamily="18" charset="0"/>
              </a:rPr>
            </a:br>
            <a:endParaRPr lang="en-US" sz="3200" cap="none" dirty="0">
              <a:solidFill>
                <a:schemeClr val="tx1"/>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F1E71224-2EE9-DBCA-60A3-4E0837A98C69}"/>
              </a:ext>
            </a:extLst>
          </p:cNvPr>
          <p:cNvSpPr>
            <a:spLocks noGrp="1"/>
          </p:cNvSpPr>
          <p:nvPr>
            <p:ph type="subTitle" idx="1"/>
          </p:nvPr>
        </p:nvSpPr>
        <p:spPr>
          <a:xfrm>
            <a:off x="1160537" y="4956629"/>
            <a:ext cx="3004457" cy="918632"/>
          </a:xfrm>
        </p:spPr>
        <p:txBody>
          <a:bodyPr>
            <a:normAutofit/>
          </a:bodyPr>
          <a:lstStyle/>
          <a:p>
            <a:r>
              <a:rPr lang="en-US" sz="2000" i="0" dirty="0">
                <a:solidFill>
                  <a:schemeClr val="tx1"/>
                </a:solidFill>
                <a:latin typeface="Times New Roman" panose="02020603050405020304" pitchFamily="18" charset="0"/>
                <a:cs typeface="Times New Roman" panose="02020603050405020304" pitchFamily="18" charset="0"/>
              </a:rPr>
              <a:t>Kayla Elizabeth Ruch, MPH, CPH, HACP, CIC</a:t>
            </a:r>
          </a:p>
        </p:txBody>
      </p:sp>
      <p:pic>
        <p:nvPicPr>
          <p:cNvPr id="1026" name="Picture 2" descr="3 animated figures, one is washing their hands, one puts on a mask, and one sprays a spray bottle">
            <a:extLst>
              <a:ext uri="{FF2B5EF4-FFF2-40B4-BE49-F238E27FC236}">
                <a16:creationId xmlns:a16="http://schemas.microsoft.com/office/drawing/2014/main" id="{94BEF441-165D-59F0-76B2-267C2356B01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766" r="33137"/>
          <a:stretch/>
        </p:blipFill>
        <p:spPr bwMode="auto">
          <a:xfrm>
            <a:off x="5410200" y="10"/>
            <a:ext cx="6781800"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104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FF9146B-4CCD-4CDB-AB9C-458005307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EB3464A-4926-6E5B-4A29-715852D7EF90}"/>
              </a:ext>
            </a:extLst>
          </p:cNvPr>
          <p:cNvSpPr>
            <a:spLocks noGrp="1"/>
          </p:cNvSpPr>
          <p:nvPr>
            <p:ph type="title"/>
          </p:nvPr>
        </p:nvSpPr>
        <p:spPr>
          <a:xfrm>
            <a:off x="1371599" y="1010097"/>
            <a:ext cx="9486901" cy="1010088"/>
          </a:xfrm>
        </p:spPr>
        <p:txBody>
          <a:bodyPr anchor="b">
            <a:normAutofit/>
          </a:bodyPr>
          <a:lstStyle/>
          <a:p>
            <a:pPr algn="ctr"/>
            <a:r>
              <a:rPr lang="en-US" sz="3200" b="1" cap="none" dirty="0">
                <a:solidFill>
                  <a:schemeClr val="tx1"/>
                </a:solidFill>
                <a:effectLst/>
                <a:latin typeface="Times New Roman" panose="02020603050405020304" pitchFamily="18" charset="0"/>
                <a:ea typeface="Times New Roman" panose="02020603050405020304" pitchFamily="18" charset="0"/>
              </a:rPr>
              <a:t>Hypothesis, Research </a:t>
            </a:r>
            <a:r>
              <a:rPr lang="en-US" sz="3200" b="1" cap="none" dirty="0">
                <a:solidFill>
                  <a:schemeClr val="tx1"/>
                </a:solidFill>
                <a:latin typeface="Times New Roman" panose="02020603050405020304" pitchFamily="18" charset="0"/>
                <a:ea typeface="Times New Roman" panose="02020603050405020304" pitchFamily="18" charset="0"/>
              </a:rPr>
              <a:t>Q</a:t>
            </a:r>
            <a:r>
              <a:rPr lang="en-US" sz="3200" b="1" cap="none" dirty="0">
                <a:solidFill>
                  <a:schemeClr val="tx1"/>
                </a:solidFill>
                <a:effectLst/>
                <a:latin typeface="Times New Roman" panose="02020603050405020304" pitchFamily="18" charset="0"/>
                <a:ea typeface="Times New Roman" panose="02020603050405020304" pitchFamily="18" charset="0"/>
              </a:rPr>
              <a:t>uestions, Specific </a:t>
            </a:r>
            <a:r>
              <a:rPr lang="en-US" sz="3200" b="1" cap="none" dirty="0">
                <a:solidFill>
                  <a:schemeClr val="tx1"/>
                </a:solidFill>
                <a:latin typeface="Times New Roman" panose="02020603050405020304" pitchFamily="18" charset="0"/>
                <a:ea typeface="Times New Roman" panose="02020603050405020304" pitchFamily="18" charset="0"/>
              </a:rPr>
              <a:t>A</a:t>
            </a:r>
            <a:r>
              <a:rPr lang="en-US" sz="3200" b="1" cap="none" dirty="0">
                <a:solidFill>
                  <a:schemeClr val="tx1"/>
                </a:solidFill>
                <a:effectLst/>
                <a:latin typeface="Times New Roman" panose="02020603050405020304" pitchFamily="18" charset="0"/>
                <a:ea typeface="Times New Roman" panose="02020603050405020304" pitchFamily="18" charset="0"/>
              </a:rPr>
              <a:t>ims or </a:t>
            </a:r>
            <a:r>
              <a:rPr lang="en-US" sz="3200" b="1" cap="none" dirty="0">
                <a:solidFill>
                  <a:schemeClr val="tx1"/>
                </a:solidFill>
                <a:latin typeface="Times New Roman" panose="02020603050405020304" pitchFamily="18" charset="0"/>
                <a:ea typeface="Times New Roman" panose="02020603050405020304" pitchFamily="18" charset="0"/>
              </a:rPr>
              <a:t>O</a:t>
            </a:r>
            <a:r>
              <a:rPr lang="en-US" sz="3200" b="1" cap="none" dirty="0">
                <a:solidFill>
                  <a:schemeClr val="tx1"/>
                </a:solidFill>
                <a:effectLst/>
                <a:latin typeface="Times New Roman" panose="02020603050405020304" pitchFamily="18" charset="0"/>
                <a:ea typeface="Times New Roman" panose="02020603050405020304" pitchFamily="18" charset="0"/>
              </a:rPr>
              <a:t>bjectives</a:t>
            </a:r>
            <a:endParaRPr lang="en-US" b="1" dirty="0">
              <a:solidFill>
                <a:schemeClr val="tx1"/>
              </a:solidFill>
            </a:endParaRPr>
          </a:p>
        </p:txBody>
      </p:sp>
      <p:sp>
        <p:nvSpPr>
          <p:cNvPr id="3" name="Content Placeholder 2">
            <a:extLst>
              <a:ext uri="{FF2B5EF4-FFF2-40B4-BE49-F238E27FC236}">
                <a16:creationId xmlns:a16="http://schemas.microsoft.com/office/drawing/2014/main" id="{C70DBB23-754B-2012-2E6E-34CD70F7E848}"/>
              </a:ext>
            </a:extLst>
          </p:cNvPr>
          <p:cNvSpPr>
            <a:spLocks noGrp="1"/>
          </p:cNvSpPr>
          <p:nvPr>
            <p:ph idx="1"/>
          </p:nvPr>
        </p:nvSpPr>
        <p:spPr>
          <a:xfrm>
            <a:off x="1094766" y="2224582"/>
            <a:ext cx="10002467" cy="3785981"/>
          </a:xfrm>
        </p:spPr>
        <p:txBody>
          <a:bodyPr>
            <a:normAutofit/>
          </a:bodyPr>
          <a:lstStyle/>
          <a:p>
            <a:pPr marL="0" marR="0" indent="0" algn="just">
              <a:spcBef>
                <a:spcPts val="0"/>
              </a:spcBef>
              <a:spcAft>
                <a:spcPts val="0"/>
              </a:spcAft>
              <a:buNone/>
            </a:pPr>
            <a:r>
              <a:rPr lang="en-US" sz="1800" b="1" u="sng" dirty="0">
                <a:solidFill>
                  <a:schemeClr val="tx1"/>
                </a:solidFill>
                <a:effectLst/>
                <a:latin typeface="Times New Roman" panose="02020603050405020304" pitchFamily="18" charset="0"/>
                <a:ea typeface="Times New Roman" panose="02020603050405020304" pitchFamily="18" charset="0"/>
              </a:rPr>
              <a:t>AIM 1:</a:t>
            </a:r>
            <a:r>
              <a:rPr lang="en-US" sz="1800" u="sng" dirty="0">
                <a:solidFill>
                  <a:schemeClr val="tx1"/>
                </a:solidFill>
                <a:effectLst/>
                <a:latin typeface="Times New Roman" panose="02020603050405020304" pitchFamily="18" charset="0"/>
                <a:ea typeface="Times New Roman" panose="02020603050405020304" pitchFamily="18" charset="0"/>
              </a:rPr>
              <a:t> </a:t>
            </a:r>
            <a:r>
              <a:rPr lang="en-US" sz="1800" dirty="0">
                <a:solidFill>
                  <a:schemeClr val="tx1"/>
                </a:solidFill>
                <a:effectLst/>
                <a:latin typeface="Times New Roman" panose="02020603050405020304" pitchFamily="18" charset="0"/>
                <a:ea typeface="Times New Roman" panose="02020603050405020304" pitchFamily="18" charset="0"/>
              </a:rPr>
              <a:t>Analyze CBIC's CIC® exam pass rates and content areas to identify individual core content and overall exam passing trends.</a:t>
            </a:r>
          </a:p>
          <a:p>
            <a:pPr marL="0" marR="0" indent="0" algn="just">
              <a:spcBef>
                <a:spcPts val="0"/>
              </a:spcBef>
              <a:spcAft>
                <a:spcPts val="0"/>
              </a:spcAft>
              <a:buNone/>
            </a:pPr>
            <a:endParaRPr lang="en-US" sz="1800" dirty="0">
              <a:solidFill>
                <a:schemeClr val="tx1"/>
              </a:solidFill>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en-US" sz="1800" b="1" u="sng" dirty="0">
                <a:solidFill>
                  <a:schemeClr val="tx1"/>
                </a:solidFill>
                <a:effectLst/>
                <a:latin typeface="Times New Roman" panose="02020603050405020304" pitchFamily="18" charset="0"/>
                <a:ea typeface="Times New Roman" panose="02020603050405020304" pitchFamily="18" charset="0"/>
              </a:rPr>
              <a:t>AIM 2:</a:t>
            </a:r>
            <a:r>
              <a:rPr lang="en-US" sz="1800" dirty="0">
                <a:solidFill>
                  <a:schemeClr val="tx1"/>
                </a:solidFill>
                <a:effectLst/>
                <a:latin typeface="Times New Roman" panose="02020603050405020304" pitchFamily="18" charset="0"/>
                <a:ea typeface="Times New Roman" panose="02020603050405020304" pitchFamily="18" charset="0"/>
              </a:rPr>
              <a:t> Develop and conduct a qualitative infection prevention training and core competency-focused survey to </a:t>
            </a:r>
            <a:r>
              <a:rPr lang="en-US" sz="1800" dirty="0">
                <a:solidFill>
                  <a:schemeClr val="tx1"/>
                </a:solidFill>
                <a:latin typeface="Times New Roman" panose="02020603050405020304" pitchFamily="18" charset="0"/>
                <a:ea typeface="Times New Roman" panose="02020603050405020304" pitchFamily="18" charset="0"/>
              </a:rPr>
              <a:t>i</a:t>
            </a:r>
            <a:r>
              <a:rPr lang="en-US" sz="1800" dirty="0">
                <a:solidFill>
                  <a:schemeClr val="tx1"/>
                </a:solidFill>
                <a:effectLst/>
                <a:latin typeface="Times New Roman" panose="02020603050405020304" pitchFamily="18" charset="0"/>
                <a:ea typeface="Times New Roman" panose="02020603050405020304" pitchFamily="18" charset="0"/>
              </a:rPr>
              <a:t>nfection </a:t>
            </a:r>
            <a:r>
              <a:rPr lang="en-US" sz="1800" dirty="0">
                <a:solidFill>
                  <a:schemeClr val="tx1"/>
                </a:solidFill>
                <a:latin typeface="Times New Roman" panose="02020603050405020304" pitchFamily="18" charset="0"/>
                <a:ea typeface="Times New Roman" panose="02020603050405020304" pitchFamily="18" charset="0"/>
              </a:rPr>
              <a:t>p</a:t>
            </a:r>
            <a:r>
              <a:rPr lang="en-US" sz="1800" dirty="0">
                <a:solidFill>
                  <a:schemeClr val="tx1"/>
                </a:solidFill>
                <a:effectLst/>
                <a:latin typeface="Times New Roman" panose="02020603050405020304" pitchFamily="18" charset="0"/>
                <a:ea typeface="Times New Roman" panose="02020603050405020304" pitchFamily="18" charset="0"/>
              </a:rPr>
              <a:t>reventionists in Texas to collect information on training and orientation practices.</a:t>
            </a:r>
          </a:p>
          <a:p>
            <a:pPr marL="0" marR="0" indent="0" algn="just">
              <a:spcBef>
                <a:spcPts val="0"/>
              </a:spcBef>
              <a:spcAft>
                <a:spcPts val="0"/>
              </a:spcAft>
              <a:buNone/>
            </a:pPr>
            <a:endParaRPr lang="en-US" sz="1800" dirty="0">
              <a:solidFill>
                <a:schemeClr val="tx1"/>
              </a:solidFill>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en-US" sz="1800" b="1" u="sng" dirty="0">
                <a:solidFill>
                  <a:schemeClr val="tx1"/>
                </a:solidFill>
                <a:effectLst/>
                <a:latin typeface="Times New Roman" panose="02020603050405020304" pitchFamily="18" charset="0"/>
                <a:ea typeface="Times New Roman" panose="02020603050405020304" pitchFamily="18" charset="0"/>
              </a:rPr>
              <a:t>AIM 3</a:t>
            </a:r>
            <a:r>
              <a:rPr lang="en-US" sz="1800" b="1" dirty="0">
                <a:solidFill>
                  <a:schemeClr val="tx1"/>
                </a:solidFill>
                <a:effectLst/>
                <a:latin typeface="Times New Roman" panose="02020603050405020304" pitchFamily="18" charset="0"/>
                <a:ea typeface="Times New Roman" panose="02020603050405020304" pitchFamily="18" charset="0"/>
              </a:rPr>
              <a:t>:</a:t>
            </a:r>
            <a:r>
              <a:rPr lang="en-US" sz="1800" dirty="0">
                <a:solidFill>
                  <a:schemeClr val="tx1"/>
                </a:solidFill>
                <a:effectLst/>
                <a:latin typeface="Times New Roman" panose="02020603050405020304" pitchFamily="18" charset="0"/>
                <a:ea typeface="Times New Roman" panose="02020603050405020304" pitchFamily="18" charset="0"/>
              </a:rPr>
              <a:t> </a:t>
            </a:r>
            <a:r>
              <a:rPr lang="en-US" sz="1800" kern="0" dirty="0">
                <a:solidFill>
                  <a:schemeClr val="tx1"/>
                </a:solidFill>
                <a:effectLst/>
                <a:latin typeface="Times New Roman" panose="02020603050405020304" pitchFamily="18" charset="0"/>
                <a:ea typeface="Times New Roman" panose="02020603050405020304" pitchFamily="18" charset="0"/>
              </a:rPr>
              <a:t>Based on the data collected from Aims 1 and 2, education training recommendations will be constructed based on core competencies infection preventionists reported as strengths and weaknesses. </a:t>
            </a:r>
          </a:p>
          <a:p>
            <a:pPr marL="0" marR="0" indent="0" algn="just">
              <a:spcBef>
                <a:spcPts val="0"/>
              </a:spcBef>
              <a:spcAft>
                <a:spcPts val="0"/>
              </a:spcAft>
              <a:buNone/>
            </a:pPr>
            <a:endParaRPr lang="en-US" sz="1800" dirty="0">
              <a:solidFill>
                <a:schemeClr val="tx1"/>
              </a:solidFill>
              <a:effectLst/>
              <a:latin typeface="Times New Roman" panose="02020603050405020304" pitchFamily="18" charset="0"/>
              <a:ea typeface="Times New Roman" panose="02020603050405020304" pitchFamily="18" charset="0"/>
            </a:endParaRPr>
          </a:p>
          <a:p>
            <a:pPr marL="457200" lvl="1" indent="0">
              <a:buNone/>
            </a:pPr>
            <a:r>
              <a:rPr lang="en-US" sz="1800" b="1" u="sng" kern="0" dirty="0">
                <a:solidFill>
                  <a:schemeClr val="tx1"/>
                </a:solidFill>
                <a:effectLst/>
                <a:latin typeface="Times New Roman" panose="02020603050405020304" pitchFamily="18" charset="0"/>
                <a:ea typeface="Times New Roman" panose="02020603050405020304" pitchFamily="18" charset="0"/>
              </a:rPr>
              <a:t>SUB AIM 3:</a:t>
            </a:r>
            <a:r>
              <a:rPr lang="en-US" sz="1800" kern="0" dirty="0">
                <a:solidFill>
                  <a:schemeClr val="tx1"/>
                </a:solidFill>
                <a:effectLst/>
                <a:latin typeface="Times New Roman" panose="02020603050405020304" pitchFamily="18" charset="0"/>
                <a:ea typeface="Times New Roman" panose="02020603050405020304" pitchFamily="18" charset="0"/>
              </a:rPr>
              <a:t> Evaluate educational material from Texas Epidemic Public Health Institute (TEPHI) Infection Control Series educational modules developed for rural healthcare </a:t>
            </a:r>
            <a:r>
              <a:rPr lang="en-US" sz="1800" kern="0" dirty="0">
                <a:solidFill>
                  <a:schemeClr val="tx1"/>
                </a:solidFill>
                <a:latin typeface="Times New Roman" panose="02020603050405020304" pitchFamily="18" charset="0"/>
                <a:ea typeface="Times New Roman" panose="02020603050405020304" pitchFamily="18" charset="0"/>
              </a:rPr>
              <a:t>i</a:t>
            </a:r>
            <a:r>
              <a:rPr lang="en-US" sz="1800" kern="0" dirty="0">
                <a:solidFill>
                  <a:schemeClr val="tx1"/>
                </a:solidFill>
                <a:effectLst/>
                <a:latin typeface="Times New Roman" panose="02020603050405020304" pitchFamily="18" charset="0"/>
                <a:ea typeface="Times New Roman" panose="02020603050405020304" pitchFamily="18" charset="0"/>
              </a:rPr>
              <a:t>nfection </a:t>
            </a:r>
            <a:r>
              <a:rPr lang="en-US" sz="1800" kern="0" dirty="0">
                <a:solidFill>
                  <a:schemeClr val="tx1"/>
                </a:solidFill>
                <a:latin typeface="Times New Roman" panose="02020603050405020304" pitchFamily="18" charset="0"/>
                <a:ea typeface="Times New Roman" panose="02020603050405020304" pitchFamily="18" charset="0"/>
              </a:rPr>
              <a:t>p</a:t>
            </a:r>
            <a:r>
              <a:rPr lang="en-US" sz="1800" kern="0" dirty="0">
                <a:solidFill>
                  <a:schemeClr val="tx1"/>
                </a:solidFill>
                <a:effectLst/>
                <a:latin typeface="Times New Roman" panose="02020603050405020304" pitchFamily="18" charset="0"/>
                <a:ea typeface="Times New Roman" panose="02020603050405020304" pitchFamily="18" charset="0"/>
              </a:rPr>
              <a:t>reventionists and other healthcare professionals responsible for the facility’s infection prevention and control program. </a:t>
            </a:r>
            <a:endParaRPr lang="en-US" dirty="0">
              <a:solidFill>
                <a:schemeClr val="tx1"/>
              </a:solidFill>
            </a:endParaRPr>
          </a:p>
        </p:txBody>
      </p:sp>
    </p:spTree>
    <p:extLst>
      <p:ext uri="{BB962C8B-B14F-4D97-AF65-F5344CB8AC3E}">
        <p14:creationId xmlns:p14="http://schemas.microsoft.com/office/powerpoint/2010/main" val="1349357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FF9146B-4CCD-4CDB-AB9C-458005307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EB3464A-4926-6E5B-4A29-715852D7EF90}"/>
              </a:ext>
            </a:extLst>
          </p:cNvPr>
          <p:cNvSpPr>
            <a:spLocks noGrp="1"/>
          </p:cNvSpPr>
          <p:nvPr>
            <p:ph type="title"/>
          </p:nvPr>
        </p:nvSpPr>
        <p:spPr>
          <a:xfrm>
            <a:off x="1371599" y="1010097"/>
            <a:ext cx="9486901" cy="1010088"/>
          </a:xfrm>
        </p:spPr>
        <p:txBody>
          <a:bodyPr anchor="t">
            <a:normAutofit/>
          </a:bodyPr>
          <a:lstStyle/>
          <a:p>
            <a:pPr algn="ctr"/>
            <a:r>
              <a:rPr lang="en-US" b="1" kern="0" cap="none"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Methods: Aim 2</a:t>
            </a:r>
            <a:endParaRPr lang="en-US" dirty="0">
              <a:solidFill>
                <a:schemeClr val="tx1"/>
              </a:solidFill>
            </a:endParaRPr>
          </a:p>
        </p:txBody>
      </p:sp>
      <p:sp>
        <p:nvSpPr>
          <p:cNvPr id="3" name="Content Placeholder 2">
            <a:extLst>
              <a:ext uri="{FF2B5EF4-FFF2-40B4-BE49-F238E27FC236}">
                <a16:creationId xmlns:a16="http://schemas.microsoft.com/office/drawing/2014/main" id="{C70DBB23-754B-2012-2E6E-34CD70F7E848}"/>
              </a:ext>
            </a:extLst>
          </p:cNvPr>
          <p:cNvSpPr>
            <a:spLocks noGrp="1"/>
          </p:cNvSpPr>
          <p:nvPr>
            <p:ph idx="1"/>
          </p:nvPr>
        </p:nvSpPr>
        <p:spPr>
          <a:xfrm>
            <a:off x="1031132" y="1614792"/>
            <a:ext cx="9827369" cy="4557408"/>
          </a:xfrm>
        </p:spPr>
        <p:txBody>
          <a:bodyPr>
            <a:noAutofit/>
          </a:bodyPr>
          <a:lstStyle/>
          <a:p>
            <a:pPr marL="0" marR="0" indent="0" algn="just">
              <a:spcBef>
                <a:spcPts val="0"/>
              </a:spcBef>
              <a:spcAft>
                <a:spcPts val="0"/>
              </a:spcAft>
              <a:buNone/>
            </a:pPr>
            <a:r>
              <a:rPr lang="en-US" sz="1900" b="1" u="sng"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AIM 2:</a:t>
            </a:r>
            <a:r>
              <a:rPr lang="en-US" sz="19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Develop and conduct a qualitative infection prevention training and core competency-focused survey to infection </a:t>
            </a:r>
            <a:r>
              <a:rPr lang="en-US" sz="19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p</a:t>
            </a:r>
            <a:r>
              <a:rPr lang="en-US" sz="19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reventionists in Texas to collect information on training and orientation practices.</a:t>
            </a:r>
          </a:p>
          <a:p>
            <a:pPr marL="0" indent="0">
              <a:buNone/>
            </a:pPr>
            <a:r>
              <a:rPr kumimoji="0" lang="en-US" sz="1900" b="1" i="0" u="sng" strike="noStrike" kern="0" cap="none" spc="0" normalizeH="0" baseline="0" noProof="0" dirty="0">
                <a:ln>
                  <a:noFill/>
                </a:ln>
                <a:solidFill>
                  <a:schemeClr val="tx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Study Population:</a:t>
            </a:r>
            <a:r>
              <a:rPr lang="en-US" sz="1900" kern="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900" kern="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I</a:t>
            </a:r>
            <a:r>
              <a:rPr lang="en-US" sz="1900" kern="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nfection preventionists who currently serve as APIC members in the state of Texas from October 2023 to March 2024</a:t>
            </a:r>
            <a:r>
              <a:rPr lang="en-US" sz="1900" kern="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p>
          <a:p>
            <a:pPr marL="0" indent="0">
              <a:buNone/>
            </a:pPr>
            <a:r>
              <a:rPr lang="en-US" sz="1900" b="1" u="sng" kern="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Survey Software: </a:t>
            </a:r>
            <a:r>
              <a:rPr lang="en-US" sz="1900" kern="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Qualtric</a:t>
            </a:r>
            <a:r>
              <a:rPr lang="en-US" sz="1900" kern="0" baseline="3000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XM</a:t>
            </a:r>
            <a:r>
              <a:rPr lang="en-US" sz="1900" dirty="0">
                <a:solidFill>
                  <a:schemeClr val="tx1"/>
                </a:solidFill>
                <a:effectLst/>
                <a:latin typeface="Times New Roman" panose="02020603050405020304" pitchFamily="18" charset="0"/>
                <a:cs typeface="Times New Roman" panose="02020603050405020304" pitchFamily="18" charset="0"/>
              </a:rPr>
              <a:t> </a:t>
            </a:r>
          </a:p>
          <a:p>
            <a:pPr marL="0" indent="0">
              <a:buNone/>
            </a:pPr>
            <a:r>
              <a:rPr lang="en-US" sz="1900" b="1" u="sng" kern="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Survey Dissemination Plan: </a:t>
            </a:r>
            <a:r>
              <a:rPr lang="en-US" sz="1900" kern="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APIC chapter membership list for the following Texas Chapters:</a:t>
            </a:r>
          </a:p>
          <a:p>
            <a:pPr lvl="1"/>
            <a:r>
              <a:rPr lang="en-US" sz="1900" kern="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Dallas-Fort Worth, Houston, San Antonio, Rio Grande Valley, </a:t>
            </a:r>
            <a:r>
              <a:rPr lang="en-US" sz="1900" kern="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Central (Austin)</a:t>
            </a:r>
            <a:r>
              <a:rPr lang="en-US" sz="1900" kern="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Texas, Heart of Texas/ East Texas, and Paso Del Norte</a:t>
            </a:r>
            <a:endParaRPr lang="en-US" sz="1900" kern="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lvl="1"/>
            <a:r>
              <a:rPr lang="en-US" sz="1900" kern="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Survey will be posted on IP forums to include non-APIC Texas Members</a:t>
            </a:r>
          </a:p>
          <a:p>
            <a:pPr marL="0" indent="0">
              <a:buNone/>
            </a:pPr>
            <a:r>
              <a:rPr lang="en-US" sz="1900" b="1" u="sng" kern="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Survey Type: </a:t>
            </a:r>
            <a:r>
              <a:rPr lang="en-US" sz="1900" kern="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Anonymous self reported</a:t>
            </a:r>
          </a:p>
          <a:p>
            <a:pPr marL="0" indent="0">
              <a:buNone/>
            </a:pPr>
            <a:r>
              <a:rPr lang="en-US" sz="1900" b="1" u="sng" kern="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Survey Questions and Type</a:t>
            </a:r>
            <a:r>
              <a:rPr lang="en-US" sz="1900" kern="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54 close-ended question and 1 open-ended question</a:t>
            </a:r>
          </a:p>
        </p:txBody>
      </p:sp>
      <p:pic>
        <p:nvPicPr>
          <p:cNvPr id="4098" name="Picture 2" descr="Map of the Regions of Texas">
            <a:extLst>
              <a:ext uri="{FF2B5EF4-FFF2-40B4-BE49-F238E27FC236}">
                <a16:creationId xmlns:a16="http://schemas.microsoft.com/office/drawing/2014/main" id="{A375F8DD-E820-57F2-6E84-9882D861BB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97956" y="4486881"/>
            <a:ext cx="2253576" cy="20282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3037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FF9146B-4CCD-4CDB-AB9C-458005307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EB3464A-4926-6E5B-4A29-715852D7EF90}"/>
              </a:ext>
            </a:extLst>
          </p:cNvPr>
          <p:cNvSpPr>
            <a:spLocks noGrp="1"/>
          </p:cNvSpPr>
          <p:nvPr>
            <p:ph type="title"/>
          </p:nvPr>
        </p:nvSpPr>
        <p:spPr>
          <a:xfrm>
            <a:off x="1371599" y="1010097"/>
            <a:ext cx="9486901" cy="1010088"/>
          </a:xfrm>
        </p:spPr>
        <p:txBody>
          <a:bodyPr anchor="t">
            <a:normAutofit/>
          </a:bodyPr>
          <a:lstStyle/>
          <a:p>
            <a:pPr algn="ctr"/>
            <a:r>
              <a:rPr lang="en-US" b="1" kern="0" cap="none"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Methods: Aim 2 </a:t>
            </a:r>
            <a:endParaRPr lang="en-US" dirty="0">
              <a:solidFill>
                <a:schemeClr val="tx1"/>
              </a:solidFill>
            </a:endParaRPr>
          </a:p>
        </p:txBody>
      </p:sp>
      <p:sp>
        <p:nvSpPr>
          <p:cNvPr id="3" name="Content Placeholder 2">
            <a:extLst>
              <a:ext uri="{FF2B5EF4-FFF2-40B4-BE49-F238E27FC236}">
                <a16:creationId xmlns:a16="http://schemas.microsoft.com/office/drawing/2014/main" id="{C70DBB23-754B-2012-2E6E-34CD70F7E848}"/>
              </a:ext>
            </a:extLst>
          </p:cNvPr>
          <p:cNvSpPr>
            <a:spLocks noGrp="1"/>
          </p:cNvSpPr>
          <p:nvPr>
            <p:ph idx="1"/>
          </p:nvPr>
        </p:nvSpPr>
        <p:spPr>
          <a:xfrm>
            <a:off x="1128409" y="1690238"/>
            <a:ext cx="9691992" cy="3972052"/>
          </a:xfrm>
        </p:spPr>
        <p:txBody>
          <a:bodyPr>
            <a:noAutofit/>
          </a:bodyPr>
          <a:lstStyle/>
          <a:p>
            <a:pPr marL="0" marR="0" indent="0" algn="just">
              <a:lnSpc>
                <a:spcPct val="110000"/>
              </a:lnSpc>
              <a:spcBef>
                <a:spcPts val="0"/>
              </a:spcBef>
              <a:spcAft>
                <a:spcPts val="0"/>
              </a:spcAft>
              <a:buNone/>
            </a:pPr>
            <a:r>
              <a:rPr lang="en-US" sz="1900" b="1" u="sng"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Data Analysis: </a:t>
            </a:r>
          </a:p>
          <a:p>
            <a:pPr marL="800100" lvl="1" indent="-342900" algn="just">
              <a:lnSpc>
                <a:spcPct val="110000"/>
              </a:lnSpc>
              <a:spcBef>
                <a:spcPts val="0"/>
              </a:spcBef>
              <a:buFont typeface="+mj-lt"/>
              <a:buAutoNum type="alphaLcParenR"/>
            </a:pPr>
            <a:r>
              <a:rPr lang="en-US" sz="19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Descriptive statistics based on survey</a:t>
            </a:r>
          </a:p>
          <a:p>
            <a:pPr marL="800100" lvl="1" indent="-342900" algn="just">
              <a:lnSpc>
                <a:spcPct val="110000"/>
              </a:lnSpc>
              <a:spcBef>
                <a:spcPts val="0"/>
              </a:spcBef>
              <a:buFont typeface="+mj-lt"/>
              <a:buAutoNum type="alphaLcParenR"/>
            </a:pPr>
            <a:r>
              <a:rPr lang="en-US" sz="19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Bivariate and multivariate logistic regression</a:t>
            </a:r>
          </a:p>
          <a:p>
            <a:pPr marL="800100" lvl="1" indent="-342900" algn="just">
              <a:lnSpc>
                <a:spcPct val="110000"/>
              </a:lnSpc>
              <a:spcBef>
                <a:spcPts val="0"/>
              </a:spcBef>
              <a:buFont typeface="+mj-lt"/>
              <a:buAutoNum type="alphaLcParenR"/>
            </a:pPr>
            <a:r>
              <a:rPr lang="en-US" sz="1900" kern="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The confounding level will be determined if there is a 10% change in effect. </a:t>
            </a:r>
          </a:p>
          <a:p>
            <a:pPr marL="800100" lvl="1" indent="-342900" algn="just">
              <a:lnSpc>
                <a:spcPct val="110000"/>
              </a:lnSpc>
              <a:spcBef>
                <a:spcPts val="0"/>
              </a:spcBef>
              <a:buFont typeface="+mj-lt"/>
              <a:buAutoNum type="alphaLcParenR"/>
            </a:pPr>
            <a:r>
              <a:rPr lang="en-US" sz="1900" kern="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Effect modifiers will be determined if there is a 10% change in effect</a:t>
            </a:r>
          </a:p>
          <a:p>
            <a:pPr marL="800100" lvl="1" indent="-342900" algn="just">
              <a:lnSpc>
                <a:spcPct val="110000"/>
              </a:lnSpc>
              <a:spcBef>
                <a:spcPts val="0"/>
              </a:spcBef>
              <a:buFont typeface="+mj-lt"/>
              <a:buAutoNum type="alphaLcParenR"/>
            </a:pPr>
            <a:r>
              <a:rPr lang="en-US" sz="1900" kern="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a:t>
            </a:r>
            <a:r>
              <a:rPr lang="en-US" sz="1900" kern="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ubgroup analysis will be conducted based on facility-type acute care, long-term care, and skilled nursing home healthcare settings to ensure facility likewise comparison and years of IP experience. Results will be stratified based on healthcare setting to control for differences in patient populations, service lines, and state regulations</a:t>
            </a:r>
            <a:r>
              <a:rPr lang="en-US" sz="1900" dirty="0">
                <a:solidFill>
                  <a:schemeClr val="tx1"/>
                </a:solidFill>
                <a:effectLst/>
                <a:latin typeface="Times New Roman" panose="02020603050405020304" pitchFamily="18" charset="0"/>
                <a:cs typeface="Times New Roman" panose="02020603050405020304" pitchFamily="18" charset="0"/>
              </a:rPr>
              <a:t> </a:t>
            </a:r>
          </a:p>
          <a:p>
            <a:pPr marL="800100" lvl="1" indent="-342900" algn="just">
              <a:lnSpc>
                <a:spcPct val="110000"/>
              </a:lnSpc>
              <a:spcBef>
                <a:spcPts val="0"/>
              </a:spcBef>
              <a:buFont typeface="+mj-lt"/>
              <a:buAutoNum type="alphaLcParenR"/>
            </a:pPr>
            <a:endParaRPr lang="en-US" sz="19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gn="just">
              <a:lnSpc>
                <a:spcPct val="110000"/>
              </a:lnSpc>
              <a:spcBef>
                <a:spcPts val="0"/>
              </a:spcBef>
              <a:spcAft>
                <a:spcPts val="0"/>
              </a:spcAft>
              <a:buNone/>
            </a:pPr>
            <a:r>
              <a:rPr lang="en-US" sz="1900" b="1" u="sng" dirty="0">
                <a:solidFill>
                  <a:schemeClr val="tx1"/>
                </a:solidFill>
                <a:latin typeface="Times New Roman" panose="02020603050405020304" pitchFamily="18" charset="0"/>
                <a:cs typeface="Times New Roman" panose="02020603050405020304" pitchFamily="18" charset="0"/>
              </a:rPr>
              <a:t>Data Handling: </a:t>
            </a:r>
            <a:r>
              <a:rPr lang="en-US" sz="1900" dirty="0">
                <a:solidFill>
                  <a:schemeClr val="tx1"/>
                </a:solidFill>
                <a:latin typeface="Times New Roman" panose="02020603050405020304" pitchFamily="18" charset="0"/>
                <a:cs typeface="Times New Roman" panose="02020603050405020304" pitchFamily="18" charset="0"/>
              </a:rPr>
              <a:t>Complete case analysis</a:t>
            </a:r>
          </a:p>
          <a:p>
            <a:pPr marL="0" marR="0" indent="0" algn="just">
              <a:lnSpc>
                <a:spcPct val="110000"/>
              </a:lnSpc>
              <a:spcBef>
                <a:spcPts val="0"/>
              </a:spcBef>
              <a:spcAft>
                <a:spcPts val="0"/>
              </a:spcAft>
              <a:buNone/>
            </a:pPr>
            <a:endParaRPr lang="en-US" sz="1900" dirty="0">
              <a:solidFill>
                <a:schemeClr val="tx1"/>
              </a:solidFill>
              <a:latin typeface="Times New Roman" panose="02020603050405020304" pitchFamily="18" charset="0"/>
              <a:cs typeface="Times New Roman" panose="02020603050405020304" pitchFamily="18" charset="0"/>
            </a:endParaRPr>
          </a:p>
          <a:p>
            <a:pPr marL="0" indent="0" algn="just">
              <a:lnSpc>
                <a:spcPct val="110000"/>
              </a:lnSpc>
              <a:spcBef>
                <a:spcPts val="0"/>
              </a:spcBef>
              <a:buNone/>
            </a:pPr>
            <a:r>
              <a:rPr lang="en-US" sz="1900" b="1" u="sng" dirty="0">
                <a:solidFill>
                  <a:schemeClr val="tx1"/>
                </a:solidFill>
                <a:latin typeface="Times New Roman" panose="02020603050405020304" pitchFamily="18" charset="0"/>
                <a:cs typeface="Times New Roman" panose="02020603050405020304" pitchFamily="18" charset="0"/>
              </a:rPr>
              <a:t>Data Software: </a:t>
            </a:r>
            <a:r>
              <a:rPr lang="en-US" sz="1900" kern="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STATA Version 17 </a:t>
            </a:r>
            <a:endParaRPr lang="en-US" sz="19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4537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63" name="Rectangle 1057">
            <a:extLst>
              <a:ext uri="{FF2B5EF4-FFF2-40B4-BE49-F238E27FC236}">
                <a16:creationId xmlns:a16="http://schemas.microsoft.com/office/drawing/2014/main" id="{61FB7DE9-F562-4290-99B7-8C2189D611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4" name="Rectangle 1059">
            <a:extLst>
              <a:ext uri="{FF2B5EF4-FFF2-40B4-BE49-F238E27FC236}">
                <a16:creationId xmlns:a16="http://schemas.microsoft.com/office/drawing/2014/main" id="{8337CC61-9E93-4D80-9F1C-12CE9A0C07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62" name="Rectangle 1061">
            <a:extLst>
              <a:ext uri="{FF2B5EF4-FFF2-40B4-BE49-F238E27FC236}">
                <a16:creationId xmlns:a16="http://schemas.microsoft.com/office/drawing/2014/main" id="{B354F8A8-7D5A-4944-8B6C-36BBF5C0F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3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1FB950CA-402A-5061-BC87-39F13EB1C950}"/>
              </a:ext>
            </a:extLst>
          </p:cNvPr>
          <p:cNvSpPr>
            <a:spLocks noGrp="1"/>
          </p:cNvSpPr>
          <p:nvPr>
            <p:ph type="ctrTitle"/>
          </p:nvPr>
        </p:nvSpPr>
        <p:spPr>
          <a:xfrm>
            <a:off x="2057400" y="3687878"/>
            <a:ext cx="8115299" cy="1265404"/>
          </a:xfrm>
        </p:spPr>
        <p:txBody>
          <a:bodyPr>
            <a:normAutofit/>
          </a:bodyPr>
          <a:lstStyle/>
          <a:p>
            <a:r>
              <a:rPr lang="en-US" dirty="0">
                <a:solidFill>
                  <a:schemeClr val="tx1"/>
                </a:solidFill>
                <a:latin typeface="Times New Roman" panose="02020603050405020304" pitchFamily="18" charset="0"/>
                <a:cs typeface="Times New Roman" panose="02020603050405020304" pitchFamily="18" charset="0"/>
              </a:rPr>
              <a:t>Questions</a:t>
            </a:r>
          </a:p>
        </p:txBody>
      </p:sp>
      <p:pic>
        <p:nvPicPr>
          <p:cNvPr id="1026" name="Picture 2" descr="3 animated figures, one is washing their hands, one puts on a mask, and one sprays a spray bottle">
            <a:extLst>
              <a:ext uri="{FF2B5EF4-FFF2-40B4-BE49-F238E27FC236}">
                <a16:creationId xmlns:a16="http://schemas.microsoft.com/office/drawing/2014/main" id="{94BEF441-165D-59F0-76B2-267C2356B01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4255"/>
          <a:stretch/>
        </p:blipFill>
        <p:spPr bwMode="auto">
          <a:xfrm>
            <a:off x="3527898" y="1192441"/>
            <a:ext cx="5136204" cy="28891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4091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FF9146B-4CCD-4CDB-AB9C-458005307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719ED87-E09C-2257-5BBF-42F4022E6416}"/>
              </a:ext>
            </a:extLst>
          </p:cNvPr>
          <p:cNvSpPr>
            <a:spLocks noGrp="1"/>
          </p:cNvSpPr>
          <p:nvPr>
            <p:ph type="title"/>
          </p:nvPr>
        </p:nvSpPr>
        <p:spPr>
          <a:xfrm>
            <a:off x="1371599" y="1010097"/>
            <a:ext cx="9486901" cy="510360"/>
          </a:xfrm>
        </p:spPr>
        <p:txBody>
          <a:bodyPr anchor="t">
            <a:normAutofit fontScale="90000"/>
          </a:bodyPr>
          <a:lstStyle/>
          <a:p>
            <a:pPr algn="ctr"/>
            <a:r>
              <a:rPr lang="en-US" cap="none" dirty="0">
                <a:latin typeface="Times New Roman" panose="02020603050405020304" pitchFamily="18" charset="0"/>
                <a:cs typeface="Times New Roman" panose="02020603050405020304" pitchFamily="18" charset="0"/>
              </a:rPr>
              <a:t>References</a:t>
            </a:r>
          </a:p>
        </p:txBody>
      </p:sp>
      <p:sp>
        <p:nvSpPr>
          <p:cNvPr id="3" name="Content Placeholder 2">
            <a:extLst>
              <a:ext uri="{FF2B5EF4-FFF2-40B4-BE49-F238E27FC236}">
                <a16:creationId xmlns:a16="http://schemas.microsoft.com/office/drawing/2014/main" id="{3F610FDB-4DE3-E42C-0040-F650E064167F}"/>
              </a:ext>
            </a:extLst>
          </p:cNvPr>
          <p:cNvSpPr>
            <a:spLocks noGrp="1"/>
          </p:cNvSpPr>
          <p:nvPr>
            <p:ph idx="1"/>
          </p:nvPr>
        </p:nvSpPr>
        <p:spPr>
          <a:xfrm>
            <a:off x="1371600" y="1520457"/>
            <a:ext cx="9486901" cy="4226442"/>
          </a:xfrm>
        </p:spPr>
        <p:txBody>
          <a:bodyPr>
            <a:normAutofit lnSpcReduction="10000"/>
          </a:bodyPr>
          <a:lstStyle/>
          <a:p>
            <a:pPr marL="0" marR="0" indent="0">
              <a:spcBef>
                <a:spcPts val="0"/>
              </a:spcBef>
              <a:spcAft>
                <a:spcPts val="600"/>
              </a:spcAft>
              <a:buNone/>
            </a:pPr>
            <a:r>
              <a:rPr lang="en-US" sz="1200" dirty="0">
                <a:solidFill>
                  <a:schemeClr val="tx1"/>
                </a:solidFill>
                <a:effectLst/>
                <a:latin typeface="Times New Roman" panose="02020603050405020304" pitchFamily="18" charset="0"/>
                <a:ea typeface="Times New Roman" panose="02020603050405020304" pitchFamily="18" charset="0"/>
              </a:rPr>
              <a:t>1. Billings C, </a:t>
            </a:r>
            <a:r>
              <a:rPr lang="en-US" sz="1200" dirty="0" err="1">
                <a:solidFill>
                  <a:schemeClr val="tx1"/>
                </a:solidFill>
                <a:effectLst/>
                <a:latin typeface="Times New Roman" panose="02020603050405020304" pitchFamily="18" charset="0"/>
                <a:ea typeface="Times New Roman" panose="02020603050405020304" pitchFamily="18" charset="0"/>
              </a:rPr>
              <a:t>Volkman</a:t>
            </a:r>
            <a:r>
              <a:rPr lang="en-US" sz="1200" dirty="0">
                <a:solidFill>
                  <a:schemeClr val="tx1"/>
                </a:solidFill>
                <a:effectLst/>
                <a:latin typeface="Times New Roman" panose="02020603050405020304" pitchFamily="18" charset="0"/>
                <a:ea typeface="Times New Roman" panose="02020603050405020304" pitchFamily="18" charset="0"/>
              </a:rPr>
              <a:t> J. APIC Text: Competency and Certification of Infection Preventionists. </a:t>
            </a:r>
            <a:r>
              <a:rPr lang="en-US" sz="1200" u="sng" dirty="0">
                <a:solidFill>
                  <a:schemeClr val="tx1"/>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https://text.apic.org/toc/overview-of-infection-prevention-programs/competency-and-certification-of-infection-preventionists</a:t>
            </a:r>
            <a:r>
              <a:rPr lang="en-US" sz="1200" dirty="0">
                <a:solidFill>
                  <a:schemeClr val="tx1"/>
                </a:solidFill>
                <a:effectLst/>
                <a:latin typeface="Times New Roman" panose="02020603050405020304" pitchFamily="18" charset="0"/>
                <a:ea typeface="Times New Roman" panose="02020603050405020304" pitchFamily="18" charset="0"/>
              </a:rPr>
              <a:t>. 2022. Accessed January 15, 2023.</a:t>
            </a:r>
          </a:p>
          <a:p>
            <a:pPr marL="0" marR="0" indent="0">
              <a:spcBef>
                <a:spcPts val="0"/>
              </a:spcBef>
              <a:spcAft>
                <a:spcPts val="600"/>
              </a:spcAft>
              <a:buNone/>
            </a:pPr>
            <a:r>
              <a:rPr lang="en-US" sz="1200" dirty="0">
                <a:solidFill>
                  <a:schemeClr val="tx1"/>
                </a:solidFill>
                <a:effectLst/>
                <a:latin typeface="Times New Roman" panose="02020603050405020304" pitchFamily="18" charset="0"/>
                <a:ea typeface="Times New Roman" panose="02020603050405020304" pitchFamily="18" charset="0"/>
              </a:rPr>
              <a:t>2. APIC. Novice Roadmap for the Infection Preventionist - APIC. APIC. 2021. https://</a:t>
            </a:r>
            <a:r>
              <a:rPr lang="en-US" sz="1200" dirty="0" err="1">
                <a:solidFill>
                  <a:schemeClr val="tx1"/>
                </a:solidFill>
                <a:effectLst/>
                <a:latin typeface="Times New Roman" panose="02020603050405020304" pitchFamily="18" charset="0"/>
                <a:ea typeface="Times New Roman" panose="02020603050405020304" pitchFamily="18" charset="0"/>
              </a:rPr>
              <a:t>apic.org</a:t>
            </a:r>
            <a:r>
              <a:rPr lang="en-US" sz="1200" dirty="0">
                <a:solidFill>
                  <a:schemeClr val="tx1"/>
                </a:solidFill>
                <a:effectLst/>
                <a:latin typeface="Times New Roman" panose="02020603050405020304" pitchFamily="18" charset="0"/>
                <a:ea typeface="Times New Roman" panose="02020603050405020304" pitchFamily="18" charset="0"/>
              </a:rPr>
              <a:t>/professional-practice/roadmap/novice-roadmap-for-the-infection-preventionist. Accessed March 27, 2023</a:t>
            </a:r>
          </a:p>
          <a:p>
            <a:pPr marL="0" marR="0" indent="0">
              <a:spcBef>
                <a:spcPts val="0"/>
              </a:spcBef>
              <a:spcAft>
                <a:spcPts val="600"/>
              </a:spcAft>
              <a:buNone/>
            </a:pPr>
            <a:r>
              <a:rPr lang="en-US" sz="1200" dirty="0">
                <a:solidFill>
                  <a:schemeClr val="tx1"/>
                </a:solidFill>
                <a:effectLst/>
                <a:latin typeface="Times New Roman" panose="02020603050405020304" pitchFamily="18" charset="0"/>
                <a:ea typeface="Times New Roman" panose="02020603050405020304" pitchFamily="18" charset="0"/>
              </a:rPr>
              <a:t>3. Holmes, K, McCarty, J, Steinfeld, S. APIC Text: Infection prevention and control programs- APIC.APIC. </a:t>
            </a:r>
            <a:r>
              <a:rPr lang="en-US" sz="1200" u="sng" dirty="0">
                <a:solidFill>
                  <a:schemeClr val="tx1"/>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https://text.apic.org/toc/overview-of-infection-prevention-programs/infection-prevention-and-control-programs</a:t>
            </a:r>
            <a:r>
              <a:rPr lang="en-US" sz="1200" dirty="0">
                <a:solidFill>
                  <a:schemeClr val="tx1"/>
                </a:solidFill>
                <a:effectLst/>
                <a:latin typeface="Times New Roman" panose="02020603050405020304" pitchFamily="18" charset="0"/>
                <a:ea typeface="Times New Roman" panose="02020603050405020304" pitchFamily="18" charset="0"/>
              </a:rPr>
              <a:t>. 2021. Accessed March 10, 2023</a:t>
            </a:r>
          </a:p>
          <a:p>
            <a:pPr marL="0" marR="0" indent="0">
              <a:spcBef>
                <a:spcPts val="0"/>
              </a:spcBef>
              <a:spcAft>
                <a:spcPts val="600"/>
              </a:spcAft>
              <a:buNone/>
            </a:pPr>
            <a:r>
              <a:rPr lang="en-US" sz="1200" dirty="0">
                <a:solidFill>
                  <a:schemeClr val="tx1"/>
                </a:solidFill>
                <a:effectLst/>
                <a:latin typeface="Times New Roman" panose="02020603050405020304" pitchFamily="18" charset="0"/>
                <a:ea typeface="Times New Roman" panose="02020603050405020304" pitchFamily="18" charset="0"/>
              </a:rPr>
              <a:t>4. Meyer R, </a:t>
            </a:r>
            <a:r>
              <a:rPr lang="en-US" sz="1200" dirty="0" err="1">
                <a:solidFill>
                  <a:schemeClr val="tx1"/>
                </a:solidFill>
                <a:effectLst/>
                <a:latin typeface="Times New Roman" panose="02020603050405020304" pitchFamily="18" charset="0"/>
                <a:ea typeface="Times New Roman" panose="02020603050405020304" pitchFamily="18" charset="0"/>
              </a:rPr>
              <a:t>Buechel</a:t>
            </a:r>
            <a:r>
              <a:rPr lang="en-US" sz="1200" dirty="0">
                <a:solidFill>
                  <a:schemeClr val="tx1"/>
                </a:solidFill>
                <a:effectLst/>
                <a:latin typeface="Times New Roman" panose="02020603050405020304" pitchFamily="18" charset="0"/>
                <a:ea typeface="Times New Roman" panose="02020603050405020304" pitchFamily="18" charset="0"/>
              </a:rPr>
              <a:t> K, Tobey K, et al. Content Review of Public Health Infection Control Efforts During the COVID-19 Pandemic. </a:t>
            </a:r>
            <a:r>
              <a:rPr lang="en-US" sz="1200" i="1" dirty="0">
                <a:solidFill>
                  <a:schemeClr val="tx1"/>
                </a:solidFill>
                <a:effectLst/>
                <a:latin typeface="Times New Roman" panose="02020603050405020304" pitchFamily="18" charset="0"/>
                <a:ea typeface="Times New Roman" panose="02020603050405020304" pitchFamily="18" charset="0"/>
              </a:rPr>
              <a:t>Am J Infect Control</a:t>
            </a:r>
            <a:r>
              <a:rPr lang="en-US" sz="1200" dirty="0">
                <a:solidFill>
                  <a:schemeClr val="tx1"/>
                </a:solidFill>
                <a:effectLst/>
                <a:latin typeface="Times New Roman" panose="02020603050405020304" pitchFamily="18" charset="0"/>
                <a:ea typeface="Times New Roman" panose="02020603050405020304" pitchFamily="18" charset="0"/>
              </a:rPr>
              <a:t>. 2022;50(7):S5. doi:10.1016/j.ajic.2022.03.123. </a:t>
            </a:r>
          </a:p>
          <a:p>
            <a:pPr marL="0" marR="0" indent="0">
              <a:spcBef>
                <a:spcPts val="0"/>
              </a:spcBef>
              <a:spcAft>
                <a:spcPts val="600"/>
              </a:spcAft>
              <a:buNone/>
            </a:pPr>
            <a:r>
              <a:rPr lang="en-US" sz="1200" dirty="0">
                <a:solidFill>
                  <a:schemeClr val="tx1"/>
                </a:solidFill>
                <a:effectLst/>
                <a:latin typeface="Times New Roman" panose="02020603050405020304" pitchFamily="18" charset="0"/>
                <a:ea typeface="Times New Roman" panose="02020603050405020304" pitchFamily="18" charset="0"/>
              </a:rPr>
              <a:t>5. Fast Facts on U.S. hospitals, 2023 | AHA. American Hospital Association. </a:t>
            </a:r>
            <a:r>
              <a:rPr lang="en-US" sz="1200" u="sng" dirty="0">
                <a:solidFill>
                  <a:schemeClr val="tx1"/>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https://www.aha.org/statistics/fast-facts-us-hospitals</a:t>
            </a:r>
            <a:r>
              <a:rPr lang="en-US" sz="1200" dirty="0">
                <a:solidFill>
                  <a:schemeClr val="tx1"/>
                </a:solidFill>
                <a:effectLst/>
                <a:latin typeface="Times New Roman" panose="02020603050405020304" pitchFamily="18" charset="0"/>
                <a:ea typeface="Times New Roman" panose="02020603050405020304" pitchFamily="18" charset="0"/>
              </a:rPr>
              <a:t>. Accessed April 1, 2023 </a:t>
            </a:r>
          </a:p>
          <a:p>
            <a:pPr marL="0" marR="0" indent="0">
              <a:spcBef>
                <a:spcPts val="0"/>
              </a:spcBef>
              <a:spcAft>
                <a:spcPts val="600"/>
              </a:spcAft>
              <a:buNone/>
            </a:pPr>
            <a:r>
              <a:rPr lang="en-US" sz="1200" dirty="0">
                <a:solidFill>
                  <a:schemeClr val="tx1"/>
                </a:solidFill>
                <a:effectLst/>
                <a:latin typeface="Times New Roman" panose="02020603050405020304" pitchFamily="18" charset="0"/>
                <a:ea typeface="Times New Roman" panose="02020603050405020304" pitchFamily="18" charset="0"/>
              </a:rPr>
              <a:t>6. APIC. Who are infection preventionists? - APIC. APIC. https://</a:t>
            </a:r>
            <a:r>
              <a:rPr lang="en-US" sz="1200" dirty="0" err="1">
                <a:solidFill>
                  <a:schemeClr val="tx1"/>
                </a:solidFill>
                <a:effectLst/>
                <a:latin typeface="Times New Roman" panose="02020603050405020304" pitchFamily="18" charset="0"/>
                <a:ea typeface="Times New Roman" panose="02020603050405020304" pitchFamily="18" charset="0"/>
              </a:rPr>
              <a:t>apic.org</a:t>
            </a:r>
            <a:r>
              <a:rPr lang="en-US" sz="1200" dirty="0">
                <a:solidFill>
                  <a:schemeClr val="tx1"/>
                </a:solidFill>
                <a:effectLst/>
                <a:latin typeface="Times New Roman" panose="02020603050405020304" pitchFamily="18" charset="0"/>
                <a:ea typeface="Times New Roman" panose="02020603050405020304" pitchFamily="18" charset="0"/>
              </a:rPr>
              <a:t>/</a:t>
            </a:r>
            <a:r>
              <a:rPr lang="en-US" sz="1200" dirty="0" err="1">
                <a:solidFill>
                  <a:schemeClr val="tx1"/>
                </a:solidFill>
                <a:effectLst/>
                <a:latin typeface="Times New Roman" panose="02020603050405020304" pitchFamily="18" charset="0"/>
                <a:ea typeface="Times New Roman" panose="02020603050405020304" pitchFamily="18" charset="0"/>
              </a:rPr>
              <a:t>monthly_alerts</a:t>
            </a:r>
            <a:r>
              <a:rPr lang="en-US" sz="1200" dirty="0">
                <a:solidFill>
                  <a:schemeClr val="tx1"/>
                </a:solidFill>
                <a:effectLst/>
                <a:latin typeface="Times New Roman" panose="02020603050405020304" pitchFamily="18" charset="0"/>
                <a:ea typeface="Times New Roman" panose="02020603050405020304" pitchFamily="18" charset="0"/>
              </a:rPr>
              <a:t>/who-are-infection-preventionists/. Published March 30, 2023. Accessed December 29, 2022</a:t>
            </a:r>
          </a:p>
          <a:p>
            <a:pPr marL="0" marR="0" indent="0">
              <a:spcBef>
                <a:spcPts val="0"/>
              </a:spcBef>
              <a:spcAft>
                <a:spcPts val="600"/>
              </a:spcAft>
              <a:buNone/>
            </a:pPr>
            <a:r>
              <a:rPr lang="en-US" sz="1200" dirty="0">
                <a:solidFill>
                  <a:schemeClr val="tx1"/>
                </a:solidFill>
                <a:effectLst/>
                <a:latin typeface="Times New Roman" panose="02020603050405020304" pitchFamily="18" charset="0"/>
                <a:ea typeface="Times New Roman" panose="02020603050405020304" pitchFamily="18" charset="0"/>
              </a:rPr>
              <a:t>7. APIC. Become an IP: Start a career in Infection Prevention and Control - APIC. APIC. https://</a:t>
            </a:r>
            <a:r>
              <a:rPr lang="en-US" sz="1200" dirty="0" err="1">
                <a:solidFill>
                  <a:schemeClr val="tx1"/>
                </a:solidFill>
                <a:effectLst/>
                <a:latin typeface="Times New Roman" panose="02020603050405020304" pitchFamily="18" charset="0"/>
                <a:ea typeface="Times New Roman" panose="02020603050405020304" pitchFamily="18" charset="0"/>
              </a:rPr>
              <a:t>apic.org</a:t>
            </a:r>
            <a:r>
              <a:rPr lang="en-US" sz="1200" dirty="0">
                <a:solidFill>
                  <a:schemeClr val="tx1"/>
                </a:solidFill>
                <a:effectLst/>
                <a:latin typeface="Times New Roman" panose="02020603050405020304" pitchFamily="18" charset="0"/>
                <a:ea typeface="Times New Roman" panose="02020603050405020304" pitchFamily="18" charset="0"/>
              </a:rPr>
              <a:t>/what-is-an-infection-preventionist/?</a:t>
            </a:r>
            <a:r>
              <a:rPr lang="en-US" sz="1200" dirty="0" err="1">
                <a:solidFill>
                  <a:schemeClr val="tx1"/>
                </a:solidFill>
                <a:effectLst/>
                <a:latin typeface="Times New Roman" panose="02020603050405020304" pitchFamily="18" charset="0"/>
                <a:ea typeface="Times New Roman" panose="02020603050405020304" pitchFamily="18" charset="0"/>
              </a:rPr>
              <a:t>gclid</a:t>
            </a:r>
            <a:r>
              <a:rPr lang="en-US" sz="1200" dirty="0">
                <a:solidFill>
                  <a:schemeClr val="tx1"/>
                </a:solidFill>
                <a:effectLst/>
                <a:latin typeface="Times New Roman" panose="02020603050405020304" pitchFamily="18" charset="0"/>
                <a:ea typeface="Times New Roman" panose="02020603050405020304" pitchFamily="18" charset="0"/>
              </a:rPr>
              <a:t>=Cj0KCQiAic6eBhCoARIsANlox84fECyCpahNjeddkLEg6n0uzeh4NMB6dv9Vu6THBuYOVE88BKYi8KUaAqFBEALw_wcB. Published April 11, 2023. Accessed January 10, 2023.</a:t>
            </a:r>
          </a:p>
          <a:p>
            <a:pPr marL="0" marR="0" indent="0">
              <a:spcBef>
                <a:spcPts val="0"/>
              </a:spcBef>
              <a:spcAft>
                <a:spcPts val="600"/>
              </a:spcAft>
              <a:buNone/>
            </a:pPr>
            <a:r>
              <a:rPr lang="en-US" sz="1200" dirty="0">
                <a:solidFill>
                  <a:schemeClr val="tx1"/>
                </a:solidFill>
                <a:effectLst/>
                <a:latin typeface="Times New Roman" panose="02020603050405020304" pitchFamily="18" charset="0"/>
                <a:ea typeface="Times New Roman" panose="02020603050405020304" pitchFamily="18" charset="0"/>
              </a:rPr>
              <a:t>8. Davis J, Billings C, Malik C. Revisiting the Association for Professionals in Infection Control and Epidemiology Competency Model for the Infection Preventionist: An evolving conceptual framework. </a:t>
            </a:r>
            <a:r>
              <a:rPr lang="en-US" sz="1200" i="1" dirty="0">
                <a:solidFill>
                  <a:schemeClr val="tx1"/>
                </a:solidFill>
                <a:effectLst/>
                <a:latin typeface="Times New Roman" panose="02020603050405020304" pitchFamily="18" charset="0"/>
                <a:ea typeface="Times New Roman" panose="02020603050405020304" pitchFamily="18" charset="0"/>
              </a:rPr>
              <a:t>Am J Infect Control</a:t>
            </a:r>
            <a:r>
              <a:rPr lang="en-US" sz="1200" dirty="0">
                <a:solidFill>
                  <a:schemeClr val="tx1"/>
                </a:solidFill>
                <a:effectLst/>
                <a:latin typeface="Times New Roman" panose="02020603050405020304" pitchFamily="18" charset="0"/>
                <a:ea typeface="Times New Roman" panose="02020603050405020304" pitchFamily="18" charset="0"/>
              </a:rPr>
              <a:t>. 2018;46(8):921-927. doi:10.1016/j.ajic.2018.04.210</a:t>
            </a:r>
          </a:p>
          <a:p>
            <a:pPr marL="0" marR="0" indent="0">
              <a:spcBef>
                <a:spcPts val="0"/>
              </a:spcBef>
              <a:spcAft>
                <a:spcPts val="600"/>
              </a:spcAft>
              <a:buNone/>
            </a:pPr>
            <a:r>
              <a:rPr lang="en-US" sz="1200" dirty="0">
                <a:solidFill>
                  <a:schemeClr val="tx1"/>
                </a:solidFill>
                <a:effectLst/>
                <a:latin typeface="Times New Roman" panose="02020603050405020304" pitchFamily="18" charset="0"/>
                <a:ea typeface="Times New Roman" panose="02020603050405020304" pitchFamily="18" charset="0"/>
              </a:rPr>
              <a:t>9. Gilmartin H, </a:t>
            </a:r>
            <a:r>
              <a:rPr lang="en-US" sz="1200" dirty="0" err="1">
                <a:solidFill>
                  <a:schemeClr val="tx1"/>
                </a:solidFill>
                <a:effectLst/>
                <a:latin typeface="Times New Roman" panose="02020603050405020304" pitchFamily="18" charset="0"/>
                <a:ea typeface="Times New Roman" panose="02020603050405020304" pitchFamily="18" charset="0"/>
              </a:rPr>
              <a:t>Smathers</a:t>
            </a:r>
            <a:r>
              <a:rPr lang="en-US" sz="1200" dirty="0">
                <a:solidFill>
                  <a:schemeClr val="tx1"/>
                </a:solidFill>
                <a:effectLst/>
                <a:latin typeface="Times New Roman" panose="02020603050405020304" pitchFamily="18" charset="0"/>
                <a:ea typeface="Times New Roman" panose="02020603050405020304" pitchFamily="18" charset="0"/>
              </a:rPr>
              <a:t> S, Reese SM. Infection preventionist retention and professional development strategies: Insights from a national survey. </a:t>
            </a:r>
            <a:r>
              <a:rPr lang="en-US" sz="1200" i="1" dirty="0">
                <a:solidFill>
                  <a:schemeClr val="tx1"/>
                </a:solidFill>
                <a:effectLst/>
                <a:latin typeface="Times New Roman" panose="02020603050405020304" pitchFamily="18" charset="0"/>
                <a:ea typeface="Times New Roman" panose="02020603050405020304" pitchFamily="18" charset="0"/>
              </a:rPr>
              <a:t>Am J Infect Control</a:t>
            </a:r>
            <a:r>
              <a:rPr lang="en-US" sz="1200" dirty="0">
                <a:solidFill>
                  <a:schemeClr val="tx1"/>
                </a:solidFill>
                <a:effectLst/>
                <a:latin typeface="Times New Roman" panose="02020603050405020304" pitchFamily="18" charset="0"/>
                <a:ea typeface="Times New Roman" panose="02020603050405020304" pitchFamily="18" charset="0"/>
              </a:rPr>
              <a:t>. 2021;49(7):960-962. doi:10.1016/j.ajic.2021.04.083</a:t>
            </a:r>
          </a:p>
          <a:p>
            <a:pPr marL="0" marR="0" indent="0">
              <a:spcBef>
                <a:spcPts val="0"/>
              </a:spcBef>
              <a:spcAft>
                <a:spcPts val="600"/>
              </a:spcAft>
              <a:buNone/>
            </a:pPr>
            <a:r>
              <a:rPr lang="en-US" sz="1200" dirty="0">
                <a:solidFill>
                  <a:schemeClr val="tx1"/>
                </a:solidFill>
                <a:effectLst/>
                <a:latin typeface="Times New Roman" panose="02020603050405020304" pitchFamily="18" charset="0"/>
                <a:ea typeface="Times New Roman" panose="02020603050405020304" pitchFamily="18" charset="0"/>
              </a:rPr>
              <a:t>10. Exam &amp; Certification FAQ | CBIC. https://</a:t>
            </a:r>
            <a:r>
              <a:rPr lang="en-US" sz="1200" dirty="0" err="1">
                <a:solidFill>
                  <a:schemeClr val="tx1"/>
                </a:solidFill>
                <a:effectLst/>
                <a:latin typeface="Times New Roman" panose="02020603050405020304" pitchFamily="18" charset="0"/>
                <a:ea typeface="Times New Roman" panose="02020603050405020304" pitchFamily="18" charset="0"/>
              </a:rPr>
              <a:t>www.cbic.org</a:t>
            </a:r>
            <a:r>
              <a:rPr lang="en-US" sz="1200" dirty="0">
                <a:solidFill>
                  <a:schemeClr val="tx1"/>
                </a:solidFill>
                <a:effectLst/>
                <a:latin typeface="Times New Roman" panose="02020603050405020304" pitchFamily="18" charset="0"/>
                <a:ea typeface="Times New Roman" panose="02020603050405020304" pitchFamily="18" charset="0"/>
              </a:rPr>
              <a:t>/CBIC/Exam-and-Certification-</a:t>
            </a:r>
            <a:r>
              <a:rPr lang="en-US" sz="1200" dirty="0" err="1">
                <a:solidFill>
                  <a:schemeClr val="tx1"/>
                </a:solidFill>
                <a:effectLst/>
                <a:latin typeface="Times New Roman" panose="02020603050405020304" pitchFamily="18" charset="0"/>
                <a:ea typeface="Times New Roman" panose="02020603050405020304" pitchFamily="18" charset="0"/>
              </a:rPr>
              <a:t>FAQ.htm</a:t>
            </a:r>
            <a:r>
              <a:rPr lang="en-US" sz="1200" dirty="0">
                <a:solidFill>
                  <a:schemeClr val="tx1"/>
                </a:solidFill>
                <a:effectLst/>
                <a:latin typeface="Times New Roman" panose="02020603050405020304" pitchFamily="18" charset="0"/>
                <a:ea typeface="Times New Roman" panose="02020603050405020304" pitchFamily="18" charset="0"/>
              </a:rPr>
              <a:t>. Accessed January 18, 2023.</a:t>
            </a:r>
          </a:p>
        </p:txBody>
      </p:sp>
    </p:spTree>
    <p:extLst>
      <p:ext uri="{BB962C8B-B14F-4D97-AF65-F5344CB8AC3E}">
        <p14:creationId xmlns:p14="http://schemas.microsoft.com/office/powerpoint/2010/main" val="1108333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FF9146B-4CCD-4CDB-AB9C-458005307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719ED87-E09C-2257-5BBF-42F4022E6416}"/>
              </a:ext>
            </a:extLst>
          </p:cNvPr>
          <p:cNvSpPr>
            <a:spLocks noGrp="1"/>
          </p:cNvSpPr>
          <p:nvPr>
            <p:ph type="title"/>
          </p:nvPr>
        </p:nvSpPr>
        <p:spPr>
          <a:xfrm>
            <a:off x="1371599" y="1010097"/>
            <a:ext cx="9486901" cy="510360"/>
          </a:xfrm>
        </p:spPr>
        <p:txBody>
          <a:bodyPr anchor="t">
            <a:normAutofit fontScale="90000"/>
          </a:bodyPr>
          <a:lstStyle/>
          <a:p>
            <a:pPr algn="ctr"/>
            <a:r>
              <a:rPr lang="en-US" cap="none" dirty="0">
                <a:latin typeface="Times New Roman" panose="02020603050405020304" pitchFamily="18" charset="0"/>
                <a:cs typeface="Times New Roman" panose="02020603050405020304" pitchFamily="18" charset="0"/>
              </a:rPr>
              <a:t>References</a:t>
            </a:r>
          </a:p>
        </p:txBody>
      </p:sp>
      <p:sp>
        <p:nvSpPr>
          <p:cNvPr id="4" name="Content Placeholder 2">
            <a:extLst>
              <a:ext uri="{FF2B5EF4-FFF2-40B4-BE49-F238E27FC236}">
                <a16:creationId xmlns:a16="http://schemas.microsoft.com/office/drawing/2014/main" id="{FD37B2B6-36F3-21E0-1E0B-4B5664A45DEF}"/>
              </a:ext>
            </a:extLst>
          </p:cNvPr>
          <p:cNvSpPr>
            <a:spLocks noGrp="1"/>
          </p:cNvSpPr>
          <p:nvPr>
            <p:ph idx="1"/>
          </p:nvPr>
        </p:nvSpPr>
        <p:spPr>
          <a:xfrm>
            <a:off x="1371600" y="1520824"/>
            <a:ext cx="9990306" cy="4651375"/>
          </a:xfrm>
        </p:spPr>
        <p:txBody>
          <a:bodyPr>
            <a:normAutofit lnSpcReduction="10000"/>
          </a:bodyPr>
          <a:lstStyle/>
          <a:p>
            <a:pPr marL="0" marR="0" indent="0">
              <a:spcBef>
                <a:spcPts val="0"/>
              </a:spcBef>
              <a:spcAft>
                <a:spcPts val="600"/>
              </a:spcAft>
              <a:buNone/>
            </a:pPr>
            <a:r>
              <a:rPr lang="en-US" sz="1200" dirty="0">
                <a:solidFill>
                  <a:schemeClr val="tx1"/>
                </a:solidFill>
                <a:effectLst/>
                <a:latin typeface="Times New Roman" panose="02020603050405020304" pitchFamily="18" charset="0"/>
                <a:ea typeface="Times New Roman" panose="02020603050405020304" pitchFamily="18" charset="0"/>
              </a:rPr>
              <a:t>11. FAQs: Surgical Site Infections (SSI) events | NHSN | CDC. https://</a:t>
            </a:r>
            <a:r>
              <a:rPr lang="en-US" sz="1200" dirty="0" err="1">
                <a:solidFill>
                  <a:schemeClr val="tx1"/>
                </a:solidFill>
                <a:effectLst/>
                <a:latin typeface="Times New Roman" panose="02020603050405020304" pitchFamily="18" charset="0"/>
                <a:ea typeface="Times New Roman" panose="02020603050405020304" pitchFamily="18" charset="0"/>
              </a:rPr>
              <a:t>www.cdc.gov</a:t>
            </a:r>
            <a:r>
              <a:rPr lang="en-US" sz="1200" dirty="0">
                <a:solidFill>
                  <a:schemeClr val="tx1"/>
                </a:solidFill>
                <a:effectLst/>
                <a:latin typeface="Times New Roman" panose="02020603050405020304" pitchFamily="18" charset="0"/>
                <a:ea typeface="Times New Roman" panose="02020603050405020304" pitchFamily="18" charset="0"/>
              </a:rPr>
              <a:t>/</a:t>
            </a:r>
            <a:r>
              <a:rPr lang="en-US" sz="1200" dirty="0" err="1">
                <a:solidFill>
                  <a:schemeClr val="tx1"/>
                </a:solidFill>
                <a:effectLst/>
                <a:latin typeface="Times New Roman" panose="02020603050405020304" pitchFamily="18" charset="0"/>
                <a:ea typeface="Times New Roman" panose="02020603050405020304" pitchFamily="18" charset="0"/>
              </a:rPr>
              <a:t>nhsn</a:t>
            </a:r>
            <a:r>
              <a:rPr lang="en-US" sz="1200" dirty="0">
                <a:solidFill>
                  <a:schemeClr val="tx1"/>
                </a:solidFill>
                <a:effectLst/>
                <a:latin typeface="Times New Roman" panose="02020603050405020304" pitchFamily="18" charset="0"/>
                <a:ea typeface="Times New Roman" panose="02020603050405020304" pitchFamily="18" charset="0"/>
              </a:rPr>
              <a:t>/</a:t>
            </a:r>
            <a:r>
              <a:rPr lang="en-US" sz="1200" dirty="0" err="1">
                <a:solidFill>
                  <a:schemeClr val="tx1"/>
                </a:solidFill>
                <a:effectLst/>
                <a:latin typeface="Times New Roman" panose="02020603050405020304" pitchFamily="18" charset="0"/>
                <a:ea typeface="Times New Roman" panose="02020603050405020304" pitchFamily="18" charset="0"/>
              </a:rPr>
              <a:t>faqs</a:t>
            </a:r>
            <a:r>
              <a:rPr lang="en-US" sz="1200" dirty="0">
                <a:solidFill>
                  <a:schemeClr val="tx1"/>
                </a:solidFill>
                <a:effectLst/>
                <a:latin typeface="Times New Roman" panose="02020603050405020304" pitchFamily="18" charset="0"/>
                <a:ea typeface="Times New Roman" panose="02020603050405020304" pitchFamily="18" charset="0"/>
              </a:rPr>
              <a:t>/</a:t>
            </a:r>
            <a:r>
              <a:rPr lang="en-US" sz="1200" dirty="0" err="1">
                <a:solidFill>
                  <a:schemeClr val="tx1"/>
                </a:solidFill>
                <a:effectLst/>
                <a:latin typeface="Times New Roman" panose="02020603050405020304" pitchFamily="18" charset="0"/>
                <a:ea typeface="Times New Roman" panose="02020603050405020304" pitchFamily="18" charset="0"/>
              </a:rPr>
              <a:t>faq-ssi.html</a:t>
            </a:r>
            <a:r>
              <a:rPr lang="en-US" sz="1200" dirty="0">
                <a:solidFill>
                  <a:schemeClr val="tx1"/>
                </a:solidFill>
                <a:effectLst/>
                <a:latin typeface="Times New Roman" panose="02020603050405020304" pitchFamily="18" charset="0"/>
                <a:ea typeface="Times New Roman" panose="02020603050405020304" pitchFamily="18" charset="0"/>
              </a:rPr>
              <a:t>. Accessed August 3, 2023</a:t>
            </a:r>
          </a:p>
          <a:p>
            <a:pPr marL="0" marR="0" indent="0">
              <a:spcBef>
                <a:spcPts val="0"/>
              </a:spcBef>
              <a:spcAft>
                <a:spcPts val="600"/>
              </a:spcAft>
              <a:buNone/>
            </a:pPr>
            <a:r>
              <a:rPr lang="en-US" sz="1200" dirty="0">
                <a:solidFill>
                  <a:schemeClr val="tx1"/>
                </a:solidFill>
                <a:effectLst/>
                <a:latin typeface="Times New Roman" panose="02020603050405020304" pitchFamily="18" charset="0"/>
                <a:ea typeface="Times New Roman" panose="02020603050405020304" pitchFamily="18" charset="0"/>
              </a:rPr>
              <a:t>12. Crist K, Murphy D, Wright MO, Wallace E, Manning ML. The role of the infection preventionist in a transformed healthcare system: Meeting healthcare needs in the 21st century. Am J Infect Control. 2019 Apr;47(4):352-357. </a:t>
            </a:r>
            <a:r>
              <a:rPr lang="en-US" sz="1200" dirty="0" err="1">
                <a:solidFill>
                  <a:schemeClr val="tx1"/>
                </a:solidFill>
                <a:effectLst/>
                <a:latin typeface="Times New Roman" panose="02020603050405020304" pitchFamily="18" charset="0"/>
                <a:ea typeface="Times New Roman" panose="02020603050405020304" pitchFamily="18" charset="0"/>
              </a:rPr>
              <a:t>doi</a:t>
            </a:r>
            <a:r>
              <a:rPr lang="en-US" sz="1200" dirty="0">
                <a:solidFill>
                  <a:schemeClr val="tx1"/>
                </a:solidFill>
                <a:effectLst/>
                <a:latin typeface="Times New Roman" panose="02020603050405020304" pitchFamily="18" charset="0"/>
                <a:ea typeface="Times New Roman" panose="02020603050405020304" pitchFamily="18" charset="0"/>
              </a:rPr>
              <a:t>: 10.1016/j.ajic.2019.02.003.</a:t>
            </a:r>
          </a:p>
          <a:p>
            <a:pPr marL="0" marR="0" indent="0">
              <a:spcBef>
                <a:spcPts val="0"/>
              </a:spcBef>
              <a:spcAft>
                <a:spcPts val="600"/>
              </a:spcAft>
              <a:buNone/>
            </a:pPr>
            <a:r>
              <a:rPr lang="en-US" sz="1200" dirty="0">
                <a:solidFill>
                  <a:schemeClr val="tx1"/>
                </a:solidFill>
                <a:effectLst/>
                <a:latin typeface="Times New Roman" panose="02020603050405020304" pitchFamily="18" charset="0"/>
                <a:ea typeface="Times New Roman" panose="02020603050405020304" pitchFamily="18" charset="0"/>
              </a:rPr>
              <a:t>13. Gilmartin H, Reese SM, </a:t>
            </a:r>
            <a:r>
              <a:rPr lang="en-US" sz="1200" dirty="0" err="1">
                <a:solidFill>
                  <a:schemeClr val="tx1"/>
                </a:solidFill>
                <a:effectLst/>
                <a:latin typeface="Times New Roman" panose="02020603050405020304" pitchFamily="18" charset="0"/>
                <a:ea typeface="Times New Roman" panose="02020603050405020304" pitchFamily="18" charset="0"/>
              </a:rPr>
              <a:t>Smathers</a:t>
            </a:r>
            <a:r>
              <a:rPr lang="en-US" sz="1200" dirty="0">
                <a:solidFill>
                  <a:schemeClr val="tx1"/>
                </a:solidFill>
                <a:effectLst/>
                <a:latin typeface="Times New Roman" panose="02020603050405020304" pitchFamily="18" charset="0"/>
                <a:ea typeface="Times New Roman" panose="02020603050405020304" pitchFamily="18" charset="0"/>
              </a:rPr>
              <a:t> S. Recruitment and hiring practices in United States infection prevention and control departments: Results of a national survey. Am J Infect Control. 2021;49(1):70-74. doi:10.1016/j.ajic.2020.07.024</a:t>
            </a:r>
          </a:p>
          <a:p>
            <a:pPr marL="0" marR="0" indent="0">
              <a:spcBef>
                <a:spcPts val="0"/>
              </a:spcBef>
              <a:spcAft>
                <a:spcPts val="600"/>
              </a:spcAft>
              <a:buNone/>
            </a:pPr>
            <a:r>
              <a:rPr lang="en-US" sz="1200" dirty="0">
                <a:solidFill>
                  <a:schemeClr val="tx1"/>
                </a:solidFill>
                <a:effectLst/>
                <a:latin typeface="Times New Roman" panose="02020603050405020304" pitchFamily="18" charset="0"/>
                <a:ea typeface="Times New Roman" panose="02020603050405020304" pitchFamily="18" charset="0"/>
              </a:rPr>
              <a:t>14. Gould M, </a:t>
            </a:r>
            <a:r>
              <a:rPr lang="en-US" sz="1200" dirty="0" err="1">
                <a:solidFill>
                  <a:schemeClr val="tx1"/>
                </a:solidFill>
                <a:effectLst/>
                <a:latin typeface="Times New Roman" panose="02020603050405020304" pitchFamily="18" charset="0"/>
                <a:ea typeface="Times New Roman" panose="02020603050405020304" pitchFamily="18" charset="0"/>
              </a:rPr>
              <a:t>Dietzler</a:t>
            </a:r>
            <a:r>
              <a:rPr lang="en-US" sz="1200" dirty="0">
                <a:solidFill>
                  <a:schemeClr val="tx1"/>
                </a:solidFill>
                <a:effectLst/>
                <a:latin typeface="Times New Roman" panose="02020603050405020304" pitchFamily="18" charset="0"/>
                <a:ea typeface="Times New Roman" panose="02020603050405020304" pitchFamily="18" charset="0"/>
              </a:rPr>
              <a:t> S, Ehlert B, et al. Roadmap for onboarding a new infection preventionist: One health care system's approach. Am J Infect Control. 2021;49(11):1427-1428. doi:10.1016/j.ajic.2021.06.009</a:t>
            </a:r>
          </a:p>
          <a:p>
            <a:pPr marL="0" marR="0" indent="0">
              <a:spcBef>
                <a:spcPts val="0"/>
              </a:spcBef>
              <a:spcAft>
                <a:spcPts val="600"/>
              </a:spcAft>
              <a:buNone/>
            </a:pPr>
            <a:r>
              <a:rPr lang="en-US" sz="1200" dirty="0">
                <a:solidFill>
                  <a:schemeClr val="tx1"/>
                </a:solidFill>
                <a:effectLst/>
                <a:latin typeface="Times New Roman" panose="02020603050405020304" pitchFamily="18" charset="0"/>
                <a:ea typeface="Times New Roman" panose="02020603050405020304" pitchFamily="18" charset="0"/>
              </a:rPr>
              <a:t>15. </a:t>
            </a:r>
            <a:r>
              <a:rPr lang="en-US" sz="1200" dirty="0" err="1">
                <a:solidFill>
                  <a:schemeClr val="tx1"/>
                </a:solidFill>
                <a:effectLst/>
                <a:latin typeface="Times New Roman" panose="02020603050405020304" pitchFamily="18" charset="0"/>
                <a:ea typeface="Times New Roman" panose="02020603050405020304" pitchFamily="18" charset="0"/>
              </a:rPr>
              <a:t>Kenneley</a:t>
            </a:r>
            <a:r>
              <a:rPr lang="en-US" sz="1200" dirty="0">
                <a:solidFill>
                  <a:schemeClr val="tx1"/>
                </a:solidFill>
                <a:effectLst/>
                <a:latin typeface="Times New Roman" panose="02020603050405020304" pitchFamily="18" charset="0"/>
                <a:ea typeface="Times New Roman" panose="02020603050405020304" pitchFamily="18" charset="0"/>
              </a:rPr>
              <a:t> I. Education and Training. In: Boston K.M. et al., eds..2014 APIC </a:t>
            </a:r>
            <a:r>
              <a:rPr lang="en-US" sz="1200" dirty="0" err="1">
                <a:solidFill>
                  <a:schemeClr val="tx1"/>
                </a:solidFill>
                <a:effectLst/>
                <a:latin typeface="Times New Roman" panose="02020603050405020304" pitchFamily="18" charset="0"/>
                <a:ea typeface="Times New Roman" panose="02020603050405020304" pitchFamily="18" charset="0"/>
              </a:rPr>
              <a:t>Text.https</a:t>
            </a:r>
            <a:r>
              <a:rPr lang="en-US" sz="1200" dirty="0">
                <a:solidFill>
                  <a:schemeClr val="tx1"/>
                </a:solidFill>
                <a:effectLst/>
                <a:latin typeface="Times New Roman" panose="02020603050405020304" pitchFamily="18" charset="0"/>
                <a:ea typeface="Times New Roman" panose="02020603050405020304" pitchFamily="18" charset="0"/>
              </a:rPr>
              <a:t>://</a:t>
            </a:r>
            <a:r>
              <a:rPr lang="en-US" sz="1200" dirty="0" err="1">
                <a:solidFill>
                  <a:schemeClr val="tx1"/>
                </a:solidFill>
                <a:effectLst/>
                <a:latin typeface="Times New Roman" panose="02020603050405020304" pitchFamily="18" charset="0"/>
                <a:ea typeface="Times New Roman" panose="02020603050405020304" pitchFamily="18" charset="0"/>
              </a:rPr>
              <a:t>text.apic.org</a:t>
            </a:r>
            <a:r>
              <a:rPr lang="en-US" sz="1200" dirty="0">
                <a:solidFill>
                  <a:schemeClr val="tx1"/>
                </a:solidFill>
                <a:effectLst/>
                <a:latin typeface="Times New Roman" panose="02020603050405020304" pitchFamily="18" charset="0"/>
                <a:ea typeface="Times New Roman" panose="02020603050405020304" pitchFamily="18" charset="0"/>
              </a:rPr>
              <a:t>/toc/overview-of-infection-prevention-programs/education-and-training 1/33. Accessed January 25, 2023.</a:t>
            </a:r>
          </a:p>
          <a:p>
            <a:pPr marL="0" marR="0" indent="0">
              <a:spcBef>
                <a:spcPts val="0"/>
              </a:spcBef>
              <a:spcAft>
                <a:spcPts val="600"/>
              </a:spcAft>
              <a:buNone/>
            </a:pPr>
            <a:r>
              <a:rPr lang="en-US" sz="1200" dirty="0">
                <a:solidFill>
                  <a:schemeClr val="tx1"/>
                </a:solidFill>
                <a:effectLst/>
                <a:latin typeface="Times New Roman" panose="02020603050405020304" pitchFamily="18" charset="0"/>
                <a:ea typeface="Times New Roman" panose="02020603050405020304" pitchFamily="18" charset="0"/>
              </a:rPr>
              <a:t>16. North Carolina Department of Health and Human Services. Healthcare-associated infections (HAIs). https://</a:t>
            </a:r>
            <a:r>
              <a:rPr lang="en-US" sz="1200" dirty="0" err="1">
                <a:solidFill>
                  <a:schemeClr val="tx1"/>
                </a:solidFill>
                <a:effectLst/>
                <a:latin typeface="Times New Roman" panose="02020603050405020304" pitchFamily="18" charset="0"/>
                <a:ea typeface="Times New Roman" panose="02020603050405020304" pitchFamily="18" charset="0"/>
              </a:rPr>
              <a:t>epi.dph.ncdhhs.gov</a:t>
            </a:r>
            <a:r>
              <a:rPr lang="en-US" sz="1200" dirty="0">
                <a:solidFill>
                  <a:schemeClr val="tx1"/>
                </a:solidFill>
                <a:effectLst/>
                <a:latin typeface="Times New Roman" panose="02020603050405020304" pitchFamily="18" charset="0"/>
                <a:ea typeface="Times New Roman" panose="02020603050405020304" pitchFamily="18" charset="0"/>
              </a:rPr>
              <a:t>/cd/diseases/</a:t>
            </a:r>
            <a:r>
              <a:rPr lang="en-US" sz="1200" dirty="0" err="1">
                <a:solidFill>
                  <a:schemeClr val="tx1"/>
                </a:solidFill>
                <a:effectLst/>
                <a:latin typeface="Times New Roman" panose="02020603050405020304" pitchFamily="18" charset="0"/>
                <a:ea typeface="Times New Roman" panose="02020603050405020304" pitchFamily="18" charset="0"/>
              </a:rPr>
              <a:t>hai.html</a:t>
            </a:r>
            <a:r>
              <a:rPr lang="en-US" sz="1200" dirty="0">
                <a:solidFill>
                  <a:schemeClr val="tx1"/>
                </a:solidFill>
                <a:effectLst/>
                <a:latin typeface="Times New Roman" panose="02020603050405020304" pitchFamily="18" charset="0"/>
                <a:ea typeface="Times New Roman" panose="02020603050405020304" pitchFamily="18" charset="0"/>
              </a:rPr>
              <a:t>#:~:text=The%20U.S.%20Centers%20for%20Disease,33%20billion%20in%20excess%20costs. 2020. Accessed February 4, 2023.</a:t>
            </a:r>
          </a:p>
          <a:p>
            <a:pPr marL="0" marR="0" indent="0">
              <a:spcBef>
                <a:spcPts val="0"/>
              </a:spcBef>
              <a:spcAft>
                <a:spcPts val="600"/>
              </a:spcAft>
              <a:buNone/>
            </a:pPr>
            <a:r>
              <a:rPr lang="en-US" sz="1200" dirty="0">
                <a:solidFill>
                  <a:schemeClr val="tx1"/>
                </a:solidFill>
                <a:effectLst/>
                <a:latin typeface="Times New Roman" panose="02020603050405020304" pitchFamily="18" charset="0"/>
                <a:ea typeface="Times New Roman" panose="02020603050405020304" pitchFamily="18" charset="0"/>
              </a:rPr>
              <a:t>17. Arias, K.M. Surveillance. In: Boston K.M. et al., eds. 2020. APIC </a:t>
            </a:r>
            <a:r>
              <a:rPr lang="en-US" sz="1200" dirty="0" err="1">
                <a:solidFill>
                  <a:schemeClr val="tx1"/>
                </a:solidFill>
                <a:effectLst/>
                <a:latin typeface="Times New Roman" panose="02020603050405020304" pitchFamily="18" charset="0"/>
                <a:ea typeface="Times New Roman" panose="02020603050405020304" pitchFamily="18" charset="0"/>
              </a:rPr>
              <a:t>Text.https</a:t>
            </a:r>
            <a:r>
              <a:rPr lang="en-US" sz="1200" dirty="0">
                <a:solidFill>
                  <a:schemeClr val="tx1"/>
                </a:solidFill>
                <a:effectLst/>
                <a:latin typeface="Times New Roman" panose="02020603050405020304" pitchFamily="18" charset="0"/>
                <a:ea typeface="Times New Roman" panose="02020603050405020304" pitchFamily="18" charset="0"/>
              </a:rPr>
              <a:t>://</a:t>
            </a:r>
            <a:r>
              <a:rPr lang="en-US" sz="1200" dirty="0" err="1">
                <a:solidFill>
                  <a:schemeClr val="tx1"/>
                </a:solidFill>
                <a:effectLst/>
                <a:latin typeface="Times New Roman" panose="02020603050405020304" pitchFamily="18" charset="0"/>
                <a:ea typeface="Times New Roman" panose="02020603050405020304" pitchFamily="18" charset="0"/>
              </a:rPr>
              <a:t>text.apic.org</a:t>
            </a:r>
            <a:r>
              <a:rPr lang="en-US" sz="1200" dirty="0">
                <a:solidFill>
                  <a:schemeClr val="tx1"/>
                </a:solidFill>
                <a:effectLst/>
                <a:latin typeface="Times New Roman" panose="02020603050405020304" pitchFamily="18" charset="0"/>
                <a:ea typeface="Times New Roman" panose="02020603050405020304" pitchFamily="18" charset="0"/>
              </a:rPr>
              <a:t>/toc/epidemiology-surveillance-performance-and-patient-safety-measures/surveillance. Accessed February 12, 2023.</a:t>
            </a:r>
          </a:p>
          <a:p>
            <a:pPr marL="0" marR="0" indent="0">
              <a:spcBef>
                <a:spcPts val="0"/>
              </a:spcBef>
              <a:spcAft>
                <a:spcPts val="600"/>
              </a:spcAft>
              <a:buNone/>
            </a:pPr>
            <a:r>
              <a:rPr lang="en-US" sz="1200" dirty="0">
                <a:solidFill>
                  <a:schemeClr val="tx1"/>
                </a:solidFill>
                <a:effectLst/>
                <a:latin typeface="Times New Roman" panose="02020603050405020304" pitchFamily="18" charset="0"/>
                <a:ea typeface="Times New Roman" panose="02020603050405020304" pitchFamily="18" charset="0"/>
              </a:rPr>
              <a:t>18. National Healthcare Safety Network (NHSN) Patient Safety Component Manual. 2023. https://</a:t>
            </a:r>
            <a:r>
              <a:rPr lang="en-US" sz="1200" dirty="0" err="1">
                <a:solidFill>
                  <a:schemeClr val="tx1"/>
                </a:solidFill>
                <a:effectLst/>
                <a:latin typeface="Times New Roman" panose="02020603050405020304" pitchFamily="18" charset="0"/>
                <a:ea typeface="Times New Roman" panose="02020603050405020304" pitchFamily="18" charset="0"/>
              </a:rPr>
              <a:t>www.cdc.gov</a:t>
            </a:r>
            <a:r>
              <a:rPr lang="en-US" sz="1200" dirty="0">
                <a:solidFill>
                  <a:schemeClr val="tx1"/>
                </a:solidFill>
                <a:effectLst/>
                <a:latin typeface="Times New Roman" panose="02020603050405020304" pitchFamily="18" charset="0"/>
                <a:ea typeface="Times New Roman" panose="02020603050405020304" pitchFamily="18" charset="0"/>
              </a:rPr>
              <a:t>/</a:t>
            </a:r>
            <a:r>
              <a:rPr lang="en-US" sz="1200" dirty="0" err="1">
                <a:solidFill>
                  <a:schemeClr val="tx1"/>
                </a:solidFill>
                <a:effectLst/>
                <a:latin typeface="Times New Roman" panose="02020603050405020304" pitchFamily="18" charset="0"/>
                <a:ea typeface="Times New Roman" panose="02020603050405020304" pitchFamily="18" charset="0"/>
              </a:rPr>
              <a:t>nhsn</a:t>
            </a:r>
            <a:r>
              <a:rPr lang="en-US" sz="1200" dirty="0">
                <a:solidFill>
                  <a:schemeClr val="tx1"/>
                </a:solidFill>
                <a:effectLst/>
                <a:latin typeface="Times New Roman" panose="02020603050405020304" pitchFamily="18" charset="0"/>
                <a:ea typeface="Times New Roman" panose="02020603050405020304" pitchFamily="18" charset="0"/>
              </a:rPr>
              <a:t>/pdfs/</a:t>
            </a:r>
            <a:r>
              <a:rPr lang="en-US" sz="1200" dirty="0" err="1">
                <a:solidFill>
                  <a:schemeClr val="tx1"/>
                </a:solidFill>
                <a:effectLst/>
                <a:latin typeface="Times New Roman" panose="02020603050405020304" pitchFamily="18" charset="0"/>
                <a:ea typeface="Times New Roman" panose="02020603050405020304" pitchFamily="18" charset="0"/>
              </a:rPr>
              <a:t>pscmanual</a:t>
            </a:r>
            <a:r>
              <a:rPr lang="en-US" sz="1200" dirty="0">
                <a:solidFill>
                  <a:schemeClr val="tx1"/>
                </a:solidFill>
                <a:effectLst/>
                <a:latin typeface="Times New Roman" panose="02020603050405020304" pitchFamily="18" charset="0"/>
                <a:ea typeface="Times New Roman" panose="02020603050405020304" pitchFamily="18" charset="0"/>
              </a:rPr>
              <a:t>/</a:t>
            </a:r>
            <a:r>
              <a:rPr lang="en-US" sz="1200" dirty="0" err="1">
                <a:solidFill>
                  <a:schemeClr val="tx1"/>
                </a:solidFill>
                <a:effectLst/>
                <a:latin typeface="Times New Roman" panose="02020603050405020304" pitchFamily="18" charset="0"/>
                <a:ea typeface="Times New Roman" panose="02020603050405020304" pitchFamily="18" charset="0"/>
              </a:rPr>
              <a:t>pcsmanual_current.pdf</a:t>
            </a:r>
            <a:r>
              <a:rPr lang="en-US" sz="1200" dirty="0">
                <a:solidFill>
                  <a:schemeClr val="tx1"/>
                </a:solidFill>
                <a:effectLst/>
                <a:latin typeface="Times New Roman" panose="02020603050405020304" pitchFamily="18" charset="0"/>
                <a:ea typeface="Times New Roman" panose="02020603050405020304" pitchFamily="18" charset="0"/>
              </a:rPr>
              <a:t>. Accessed January 6, 2023.</a:t>
            </a:r>
          </a:p>
          <a:p>
            <a:pPr marL="0" marR="0" indent="0">
              <a:spcBef>
                <a:spcPts val="0"/>
              </a:spcBef>
              <a:spcAft>
                <a:spcPts val="600"/>
              </a:spcAft>
              <a:buNone/>
            </a:pPr>
            <a:r>
              <a:rPr lang="en-US" sz="1200" dirty="0">
                <a:solidFill>
                  <a:schemeClr val="tx1"/>
                </a:solidFill>
                <a:effectLst/>
                <a:latin typeface="Times New Roman" panose="02020603050405020304" pitchFamily="18" charset="0"/>
                <a:ea typeface="Times New Roman" panose="02020603050405020304" pitchFamily="18" charset="0"/>
              </a:rPr>
              <a:t>19. The World Health Organization. WHO launches first-ever global report on infection prevention and control. 2022. https://</a:t>
            </a:r>
            <a:r>
              <a:rPr lang="en-US" sz="1200" dirty="0" err="1">
                <a:solidFill>
                  <a:schemeClr val="tx1"/>
                </a:solidFill>
                <a:effectLst/>
                <a:latin typeface="Times New Roman" panose="02020603050405020304" pitchFamily="18" charset="0"/>
                <a:ea typeface="Times New Roman" panose="02020603050405020304" pitchFamily="18" charset="0"/>
              </a:rPr>
              <a:t>www.who.int</a:t>
            </a:r>
            <a:r>
              <a:rPr lang="en-US" sz="1200" dirty="0">
                <a:solidFill>
                  <a:schemeClr val="tx1"/>
                </a:solidFill>
                <a:effectLst/>
                <a:latin typeface="Times New Roman" panose="02020603050405020304" pitchFamily="18" charset="0"/>
                <a:ea typeface="Times New Roman" panose="02020603050405020304" pitchFamily="18" charset="0"/>
              </a:rPr>
              <a:t>/news/item/06-05-2022-who-launches-first-ever-global-report-on-infection-prevention-and-control. Accessed February 19, 2023.</a:t>
            </a:r>
          </a:p>
          <a:p>
            <a:pPr marL="0" marR="0" indent="0">
              <a:spcBef>
                <a:spcPts val="0"/>
              </a:spcBef>
              <a:spcAft>
                <a:spcPts val="600"/>
              </a:spcAft>
              <a:buNone/>
            </a:pPr>
            <a:r>
              <a:rPr lang="en-US" sz="1200" dirty="0">
                <a:solidFill>
                  <a:schemeClr val="tx1"/>
                </a:solidFill>
                <a:effectLst/>
                <a:latin typeface="Times New Roman" panose="02020603050405020304" pitchFamily="18" charset="0"/>
                <a:ea typeface="Times New Roman" panose="02020603050405020304" pitchFamily="18" charset="0"/>
              </a:rPr>
              <a:t>20. Certification Board of Infection Control and Epidemiology, Inc. Recertification by infection prevention Units (IPUs) overview. 2019.  https://</a:t>
            </a:r>
            <a:r>
              <a:rPr lang="en-US" sz="1200" dirty="0" err="1">
                <a:solidFill>
                  <a:schemeClr val="tx1"/>
                </a:solidFill>
                <a:effectLst/>
                <a:latin typeface="Times New Roman" panose="02020603050405020304" pitchFamily="18" charset="0"/>
                <a:ea typeface="Times New Roman" panose="02020603050405020304" pitchFamily="18" charset="0"/>
              </a:rPr>
              <a:t>www.cbic.org</a:t>
            </a:r>
            <a:r>
              <a:rPr lang="en-US" sz="1200" dirty="0">
                <a:solidFill>
                  <a:schemeClr val="tx1"/>
                </a:solidFill>
                <a:effectLst/>
                <a:latin typeface="Times New Roman" panose="02020603050405020304" pitchFamily="18" charset="0"/>
                <a:ea typeface="Times New Roman" panose="02020603050405020304" pitchFamily="18" charset="0"/>
              </a:rPr>
              <a:t>/CBIC/Recertify/Recertification-by-Continuing-</a:t>
            </a:r>
            <a:r>
              <a:rPr lang="en-US" sz="1200" dirty="0" err="1">
                <a:solidFill>
                  <a:schemeClr val="tx1"/>
                </a:solidFill>
                <a:effectLst/>
                <a:latin typeface="Times New Roman" panose="02020603050405020304" pitchFamily="18" charset="0"/>
                <a:ea typeface="Times New Roman" panose="02020603050405020304" pitchFamily="18" charset="0"/>
              </a:rPr>
              <a:t>Education.htm</a:t>
            </a:r>
            <a:r>
              <a:rPr lang="en-US" sz="1200" dirty="0">
                <a:solidFill>
                  <a:schemeClr val="tx1"/>
                </a:solidFill>
                <a:effectLst/>
                <a:latin typeface="Times New Roman" panose="02020603050405020304" pitchFamily="18" charset="0"/>
                <a:ea typeface="Times New Roman" panose="02020603050405020304" pitchFamily="18" charset="0"/>
              </a:rPr>
              <a:t>. Accessed February 24, 2023. </a:t>
            </a:r>
          </a:p>
          <a:p>
            <a:pPr marL="0" marR="0" indent="0">
              <a:spcBef>
                <a:spcPts val="0"/>
              </a:spcBef>
              <a:spcAft>
                <a:spcPts val="600"/>
              </a:spcAft>
              <a:buNone/>
            </a:pPr>
            <a:r>
              <a:rPr lang="en-US" sz="1200" dirty="0">
                <a:solidFill>
                  <a:schemeClr val="tx1"/>
                </a:solidFill>
                <a:effectLst/>
                <a:latin typeface="Times New Roman" panose="02020603050405020304" pitchFamily="18" charset="0"/>
                <a:ea typeface="Times New Roman" panose="02020603050405020304" pitchFamily="18" charset="0"/>
              </a:rPr>
              <a:t>21. The Centers for Disease Control and Prevention. National Healthcare Safety Network (NHSN). https://</a:t>
            </a:r>
            <a:r>
              <a:rPr lang="en-US" sz="1200" dirty="0" err="1">
                <a:solidFill>
                  <a:schemeClr val="tx1"/>
                </a:solidFill>
                <a:effectLst/>
                <a:latin typeface="Times New Roman" panose="02020603050405020304" pitchFamily="18" charset="0"/>
                <a:ea typeface="Times New Roman" panose="02020603050405020304" pitchFamily="18" charset="0"/>
              </a:rPr>
              <a:t>www.cdc.gov</a:t>
            </a:r>
            <a:r>
              <a:rPr lang="en-US" sz="1200" dirty="0">
                <a:solidFill>
                  <a:schemeClr val="tx1"/>
                </a:solidFill>
                <a:effectLst/>
                <a:latin typeface="Times New Roman" panose="02020603050405020304" pitchFamily="18" charset="0"/>
                <a:ea typeface="Times New Roman" panose="02020603050405020304" pitchFamily="18" charset="0"/>
              </a:rPr>
              <a:t>/</a:t>
            </a:r>
            <a:r>
              <a:rPr lang="en-US" sz="1200" dirty="0" err="1">
                <a:solidFill>
                  <a:schemeClr val="tx1"/>
                </a:solidFill>
                <a:effectLst/>
                <a:latin typeface="Times New Roman" panose="02020603050405020304" pitchFamily="18" charset="0"/>
                <a:ea typeface="Times New Roman" panose="02020603050405020304" pitchFamily="18" charset="0"/>
              </a:rPr>
              <a:t>nhsn</a:t>
            </a:r>
            <a:r>
              <a:rPr lang="en-US" sz="1200" dirty="0">
                <a:solidFill>
                  <a:schemeClr val="tx1"/>
                </a:solidFill>
                <a:effectLst/>
                <a:latin typeface="Times New Roman" panose="02020603050405020304" pitchFamily="18" charset="0"/>
                <a:ea typeface="Times New Roman" panose="02020603050405020304" pitchFamily="18" charset="0"/>
              </a:rPr>
              <a:t>/</a:t>
            </a:r>
            <a:r>
              <a:rPr lang="en-US" sz="1200" dirty="0" err="1">
                <a:solidFill>
                  <a:schemeClr val="tx1"/>
                </a:solidFill>
                <a:effectLst/>
                <a:latin typeface="Times New Roman" panose="02020603050405020304" pitchFamily="18" charset="0"/>
                <a:ea typeface="Times New Roman" panose="02020603050405020304" pitchFamily="18" charset="0"/>
              </a:rPr>
              <a:t>index.html</a:t>
            </a:r>
            <a:r>
              <a:rPr lang="en-US" sz="1200" dirty="0">
                <a:solidFill>
                  <a:schemeClr val="tx1"/>
                </a:solidFill>
                <a:effectLst/>
                <a:latin typeface="Times New Roman" panose="02020603050405020304" pitchFamily="18" charset="0"/>
                <a:ea typeface="Times New Roman" panose="02020603050405020304" pitchFamily="18" charset="0"/>
              </a:rPr>
              <a:t>. Accessed March 5, 2023</a:t>
            </a:r>
          </a:p>
          <a:p>
            <a:pPr marL="0" marR="0" indent="0">
              <a:spcBef>
                <a:spcPts val="0"/>
              </a:spcBef>
              <a:spcAft>
                <a:spcPts val="600"/>
              </a:spcAft>
              <a:buNone/>
            </a:pP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42444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FF9146B-4CCD-4CDB-AB9C-458005307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719ED87-E09C-2257-5BBF-42F4022E6416}"/>
              </a:ext>
            </a:extLst>
          </p:cNvPr>
          <p:cNvSpPr>
            <a:spLocks noGrp="1"/>
          </p:cNvSpPr>
          <p:nvPr>
            <p:ph type="title"/>
          </p:nvPr>
        </p:nvSpPr>
        <p:spPr>
          <a:xfrm>
            <a:off x="1371599" y="1010097"/>
            <a:ext cx="9486901" cy="510360"/>
          </a:xfrm>
        </p:spPr>
        <p:txBody>
          <a:bodyPr anchor="t">
            <a:normAutofit fontScale="90000"/>
          </a:bodyPr>
          <a:lstStyle/>
          <a:p>
            <a:pPr algn="ctr"/>
            <a:r>
              <a:rPr lang="en-US" cap="none" dirty="0">
                <a:latin typeface="Times New Roman" panose="02020603050405020304" pitchFamily="18" charset="0"/>
                <a:cs typeface="Times New Roman" panose="02020603050405020304" pitchFamily="18" charset="0"/>
              </a:rPr>
              <a:t>References</a:t>
            </a:r>
          </a:p>
        </p:txBody>
      </p:sp>
      <p:sp>
        <p:nvSpPr>
          <p:cNvPr id="5" name="Content Placeholder 4">
            <a:extLst>
              <a:ext uri="{FF2B5EF4-FFF2-40B4-BE49-F238E27FC236}">
                <a16:creationId xmlns:a16="http://schemas.microsoft.com/office/drawing/2014/main" id="{FBD3381D-4ED1-6896-3242-008CE10E9196}"/>
              </a:ext>
            </a:extLst>
          </p:cNvPr>
          <p:cNvSpPr>
            <a:spLocks noGrp="1"/>
          </p:cNvSpPr>
          <p:nvPr>
            <p:ph idx="1"/>
          </p:nvPr>
        </p:nvSpPr>
        <p:spPr>
          <a:xfrm>
            <a:off x="1333501" y="1520457"/>
            <a:ext cx="9505950" cy="4042143"/>
          </a:xfrm>
        </p:spPr>
        <p:txBody>
          <a:bodyPr>
            <a:noAutofit/>
          </a:bodyPr>
          <a:lstStyle/>
          <a:p>
            <a:pPr marL="0" indent="0">
              <a:lnSpc>
                <a:spcPct val="90000"/>
              </a:lnSpc>
              <a:spcBef>
                <a:spcPts val="0"/>
              </a:spcBef>
              <a:spcAft>
                <a:spcPts val="600"/>
              </a:spcAft>
              <a:buNone/>
            </a:pPr>
            <a:r>
              <a:rPr lang="en-US" sz="1200" dirty="0">
                <a:solidFill>
                  <a:schemeClr val="tx1"/>
                </a:solidFill>
                <a:effectLst/>
                <a:latin typeface="Times New Roman" panose="02020603050405020304" pitchFamily="18" charset="0"/>
                <a:ea typeface="Times New Roman" panose="02020603050405020304" pitchFamily="18" charset="0"/>
              </a:rPr>
              <a:t>22. </a:t>
            </a:r>
            <a:r>
              <a:rPr lang="en-US" sz="1200" dirty="0" err="1">
                <a:solidFill>
                  <a:schemeClr val="tx1"/>
                </a:solidFill>
                <a:effectLst/>
                <a:latin typeface="Times New Roman" panose="02020603050405020304" pitchFamily="18" charset="0"/>
                <a:ea typeface="Times New Roman" panose="02020603050405020304" pitchFamily="18" charset="0"/>
              </a:rPr>
              <a:t>Kalp</a:t>
            </a:r>
            <a:r>
              <a:rPr lang="en-US" sz="1200" dirty="0">
                <a:solidFill>
                  <a:schemeClr val="tx1"/>
                </a:solidFill>
                <a:effectLst/>
                <a:latin typeface="Times New Roman" panose="02020603050405020304" pitchFamily="18" charset="0"/>
                <a:ea typeface="Times New Roman" panose="02020603050405020304" pitchFamily="18" charset="0"/>
              </a:rPr>
              <a:t> EL, Harris JJ, </a:t>
            </a:r>
            <a:r>
              <a:rPr lang="en-US" sz="1200" dirty="0" err="1">
                <a:solidFill>
                  <a:schemeClr val="tx1"/>
                </a:solidFill>
                <a:effectLst/>
                <a:latin typeface="Times New Roman" panose="02020603050405020304" pitchFamily="18" charset="0"/>
                <a:ea typeface="Times New Roman" panose="02020603050405020304" pitchFamily="18" charset="0"/>
              </a:rPr>
              <a:t>Zawistowski</a:t>
            </a:r>
            <a:r>
              <a:rPr lang="en-US" sz="1200" dirty="0">
                <a:solidFill>
                  <a:schemeClr val="tx1"/>
                </a:solidFill>
                <a:effectLst/>
                <a:latin typeface="Times New Roman" panose="02020603050405020304" pitchFamily="18" charset="0"/>
                <a:ea typeface="Times New Roman" panose="02020603050405020304" pitchFamily="18" charset="0"/>
              </a:rPr>
              <a:t> G. Predictors of certification in infection prevention and control among infection preventionists: APIC </a:t>
            </a:r>
            <a:r>
              <a:rPr lang="en-US" sz="1200" dirty="0" err="1">
                <a:solidFill>
                  <a:schemeClr val="tx1"/>
                </a:solidFill>
                <a:effectLst/>
                <a:latin typeface="Times New Roman" panose="02020603050405020304" pitchFamily="18" charset="0"/>
                <a:ea typeface="Times New Roman" panose="02020603050405020304" pitchFamily="18" charset="0"/>
              </a:rPr>
              <a:t>MegaSurvey</a:t>
            </a:r>
            <a:r>
              <a:rPr lang="en-US" sz="1200" dirty="0">
                <a:solidFill>
                  <a:schemeClr val="tx1"/>
                </a:solidFill>
                <a:effectLst/>
                <a:latin typeface="Times New Roman" panose="02020603050405020304" pitchFamily="18" charset="0"/>
                <a:ea typeface="Times New Roman" panose="02020603050405020304" pitchFamily="18" charset="0"/>
              </a:rPr>
              <a:t> findings. Am J Infect Control. 2018;46(8):858-864. doi:10.1016/j.ajic.2018.05.004</a:t>
            </a:r>
            <a:r>
              <a:rPr lang="en-US" sz="1200" dirty="0">
                <a:latin typeface="Times New Roman" panose="02020603050405020304" pitchFamily="18" charset="0"/>
                <a:cs typeface="Times New Roman" panose="02020603050405020304" pitchFamily="18" charset="0"/>
              </a:rPr>
              <a:t> </a:t>
            </a:r>
          </a:p>
          <a:p>
            <a:pPr marL="0" indent="0">
              <a:lnSpc>
                <a:spcPct val="90000"/>
              </a:lnSpc>
              <a:spcBef>
                <a:spcPts val="0"/>
              </a:spcBef>
              <a:spcAft>
                <a:spcPts val="600"/>
              </a:spcAft>
              <a:buNone/>
            </a:pPr>
            <a:r>
              <a:rPr lang="en-US" sz="1200" dirty="0">
                <a:latin typeface="Times New Roman" panose="02020603050405020304" pitchFamily="18" charset="0"/>
                <a:cs typeface="Times New Roman" panose="02020603050405020304" pitchFamily="18" charset="0"/>
              </a:rPr>
              <a:t>23. Stata Statistical Software: Release 17. College, Station, TX: </a:t>
            </a:r>
            <a:r>
              <a:rPr lang="en-US" sz="1200" dirty="0" err="1">
                <a:latin typeface="Times New Roman" panose="02020603050405020304" pitchFamily="18" charset="0"/>
                <a:cs typeface="Times New Roman" panose="02020603050405020304" pitchFamily="18" charset="0"/>
              </a:rPr>
              <a:t>StataCorp</a:t>
            </a:r>
            <a:r>
              <a:rPr lang="en-US" sz="1200" dirty="0">
                <a:latin typeface="Times New Roman" panose="02020603050405020304" pitchFamily="18" charset="0"/>
                <a:cs typeface="Times New Roman" panose="02020603050405020304" pitchFamily="18" charset="0"/>
              </a:rPr>
              <a:t> LLC</a:t>
            </a:r>
          </a:p>
          <a:p>
            <a:pPr marL="0" indent="0">
              <a:lnSpc>
                <a:spcPct val="90000"/>
              </a:lnSpc>
              <a:spcBef>
                <a:spcPts val="0"/>
              </a:spcBef>
              <a:spcAft>
                <a:spcPts val="600"/>
              </a:spcAft>
              <a:buNone/>
            </a:pPr>
            <a:r>
              <a:rPr lang="en-US" sz="1200" dirty="0">
                <a:latin typeface="Times New Roman" panose="02020603050405020304" pitchFamily="18" charset="0"/>
                <a:cs typeface="Times New Roman" panose="02020603050405020304" pitchFamily="18" charset="0"/>
              </a:rPr>
              <a:t>24. Health topics - HAI - POLARIS. Centers for Disease Control and Prevention. https://</a:t>
            </a:r>
            <a:r>
              <a:rPr lang="en-US" sz="1200" dirty="0" err="1">
                <a:latin typeface="Times New Roman" panose="02020603050405020304" pitchFamily="18" charset="0"/>
                <a:cs typeface="Times New Roman" panose="02020603050405020304" pitchFamily="18" charset="0"/>
              </a:rPr>
              <a:t>www.cdc.gov</a:t>
            </a:r>
            <a:r>
              <a:rPr lang="en-US" sz="1200" dirty="0">
                <a:latin typeface="Times New Roman" panose="02020603050405020304" pitchFamily="18" charset="0"/>
                <a:cs typeface="Times New Roman" panose="02020603050405020304" pitchFamily="18" charset="0"/>
              </a:rPr>
              <a:t>/policy/</a:t>
            </a:r>
            <a:r>
              <a:rPr lang="en-US" sz="1200" dirty="0" err="1">
                <a:latin typeface="Times New Roman" panose="02020603050405020304" pitchFamily="18" charset="0"/>
                <a:cs typeface="Times New Roman" panose="02020603050405020304" pitchFamily="18" charset="0"/>
              </a:rPr>
              <a:t>polaris</a:t>
            </a:r>
            <a:r>
              <a:rPr lang="en-US" sz="1200" dirty="0">
                <a:latin typeface="Times New Roman" panose="02020603050405020304" pitchFamily="18" charset="0"/>
                <a:cs typeface="Times New Roman" panose="02020603050405020304" pitchFamily="18" charset="0"/>
              </a:rPr>
              <a:t>/</a:t>
            </a:r>
            <a:r>
              <a:rPr lang="en-US" sz="1200" dirty="0" err="1">
                <a:latin typeface="Times New Roman" panose="02020603050405020304" pitchFamily="18" charset="0"/>
                <a:cs typeface="Times New Roman" panose="02020603050405020304" pitchFamily="18" charset="0"/>
              </a:rPr>
              <a:t>healthtopics</a:t>
            </a:r>
            <a:r>
              <a:rPr lang="en-US" sz="1200" dirty="0">
                <a:latin typeface="Times New Roman" panose="02020603050405020304" pitchFamily="18" charset="0"/>
                <a:cs typeface="Times New Roman" panose="02020603050405020304" pitchFamily="18" charset="0"/>
              </a:rPr>
              <a:t>/</a:t>
            </a:r>
            <a:r>
              <a:rPr lang="en-US" sz="1200" dirty="0" err="1">
                <a:latin typeface="Times New Roman" panose="02020603050405020304" pitchFamily="18" charset="0"/>
                <a:cs typeface="Times New Roman" panose="02020603050405020304" pitchFamily="18" charset="0"/>
              </a:rPr>
              <a:t>hai</a:t>
            </a:r>
            <a:r>
              <a:rPr lang="en-US" sz="1200" dirty="0">
                <a:latin typeface="Times New Roman" panose="02020603050405020304" pitchFamily="18" charset="0"/>
                <a:cs typeface="Times New Roman" panose="02020603050405020304" pitchFamily="18" charset="0"/>
              </a:rPr>
              <a:t>/</a:t>
            </a:r>
            <a:r>
              <a:rPr lang="en-US" sz="1200" dirty="0" err="1">
                <a:latin typeface="Times New Roman" panose="02020603050405020304" pitchFamily="18" charset="0"/>
                <a:cs typeface="Times New Roman" panose="02020603050405020304" pitchFamily="18" charset="0"/>
              </a:rPr>
              <a:t>index.html</a:t>
            </a:r>
            <a:r>
              <a:rPr lang="en-US" sz="1200" dirty="0">
                <a:latin typeface="Times New Roman" panose="02020603050405020304" pitchFamily="18" charset="0"/>
                <a:cs typeface="Times New Roman" panose="02020603050405020304" pitchFamily="18" charset="0"/>
              </a:rPr>
              <a:t>#:~:text=On%20any%20given%20day%2C%201,occur%20in%20other%20healthcare%20setting. Published June 21, 2021. Accessed April 17, 2023</a:t>
            </a:r>
          </a:p>
          <a:p>
            <a:pPr marL="0" indent="0">
              <a:lnSpc>
                <a:spcPct val="90000"/>
              </a:lnSpc>
              <a:spcBef>
                <a:spcPts val="0"/>
              </a:spcBef>
              <a:spcAft>
                <a:spcPts val="600"/>
              </a:spcAft>
              <a:buNone/>
            </a:pPr>
            <a:r>
              <a:rPr lang="en-US" sz="1200" dirty="0">
                <a:latin typeface="Times New Roman" panose="02020603050405020304" pitchFamily="18" charset="0"/>
                <a:cs typeface="Times New Roman" panose="02020603050405020304" pitchFamily="18" charset="0"/>
              </a:rPr>
              <a:t>25. CBIC. CIC®. https://</a:t>
            </a:r>
            <a:r>
              <a:rPr lang="en-US" sz="1200" dirty="0" err="1">
                <a:latin typeface="Times New Roman" panose="02020603050405020304" pitchFamily="18" charset="0"/>
                <a:cs typeface="Times New Roman" panose="02020603050405020304" pitchFamily="18" charset="0"/>
              </a:rPr>
              <a:t>www.cbic.org</a:t>
            </a:r>
            <a:r>
              <a:rPr lang="en-US" sz="1200" dirty="0">
                <a:latin typeface="Times New Roman" panose="02020603050405020304" pitchFamily="18" charset="0"/>
                <a:cs typeface="Times New Roman" panose="02020603050405020304" pitchFamily="18" charset="0"/>
              </a:rPr>
              <a:t>/CBIC/CIC-Certification/About-the-</a:t>
            </a:r>
            <a:r>
              <a:rPr lang="en-US" sz="1200" dirty="0" err="1">
                <a:latin typeface="Times New Roman" panose="02020603050405020304" pitchFamily="18" charset="0"/>
                <a:cs typeface="Times New Roman" panose="02020603050405020304" pitchFamily="18" charset="0"/>
              </a:rPr>
              <a:t>Examination.htm</a:t>
            </a:r>
            <a:r>
              <a:rPr lang="en-US" sz="1200" dirty="0">
                <a:latin typeface="Times New Roman" panose="02020603050405020304" pitchFamily="18" charset="0"/>
                <a:cs typeface="Times New Roman" panose="02020603050405020304" pitchFamily="18" charset="0"/>
              </a:rPr>
              <a:t>. Accessed July 14, 2023.</a:t>
            </a:r>
          </a:p>
          <a:p>
            <a:pPr marL="0" indent="0">
              <a:lnSpc>
                <a:spcPct val="90000"/>
              </a:lnSpc>
              <a:spcBef>
                <a:spcPts val="0"/>
              </a:spcBef>
              <a:spcAft>
                <a:spcPts val="600"/>
              </a:spcAft>
              <a:buNone/>
            </a:pPr>
            <a:r>
              <a:rPr lang="en-US" sz="1200" dirty="0">
                <a:latin typeface="Times New Roman" panose="02020603050405020304" pitchFamily="18" charset="0"/>
                <a:cs typeface="Times New Roman" panose="02020603050405020304" pitchFamily="18" charset="0"/>
              </a:rPr>
              <a:t>26. CBIC. CIC® by the numbers. https://</a:t>
            </a:r>
            <a:r>
              <a:rPr lang="en-US" sz="1200" dirty="0" err="1">
                <a:latin typeface="Times New Roman" panose="02020603050405020304" pitchFamily="18" charset="0"/>
                <a:cs typeface="Times New Roman" panose="02020603050405020304" pitchFamily="18" charset="0"/>
              </a:rPr>
              <a:t>www.cbic.org</a:t>
            </a:r>
            <a:r>
              <a:rPr lang="en-US" sz="1200" dirty="0">
                <a:latin typeface="Times New Roman" panose="02020603050405020304" pitchFamily="18" charset="0"/>
                <a:cs typeface="Times New Roman" panose="02020603050405020304" pitchFamily="18" charset="0"/>
              </a:rPr>
              <a:t>/CBIC/2021-cic-by-the_59124629.png. Accessed July 14, 2023</a:t>
            </a:r>
          </a:p>
          <a:p>
            <a:pPr marL="0" indent="0">
              <a:lnSpc>
                <a:spcPct val="90000"/>
              </a:lnSpc>
              <a:spcBef>
                <a:spcPts val="0"/>
              </a:spcBef>
              <a:spcAft>
                <a:spcPts val="600"/>
              </a:spcAft>
              <a:buNone/>
            </a:pPr>
            <a:r>
              <a:rPr lang="en-US" sz="1200" dirty="0">
                <a:latin typeface="Times New Roman" panose="02020603050405020304" pitchFamily="18" charset="0"/>
                <a:cs typeface="Times New Roman" panose="02020603050405020304" pitchFamily="18" charset="0"/>
              </a:rPr>
              <a:t>27. CBIC. Guidelines for CIC® Initial Certification. https://</a:t>
            </a:r>
            <a:r>
              <a:rPr lang="en-US" sz="1200" dirty="0" err="1">
                <a:latin typeface="Times New Roman" panose="02020603050405020304" pitchFamily="18" charset="0"/>
                <a:cs typeface="Times New Roman" panose="02020603050405020304" pitchFamily="18" charset="0"/>
              </a:rPr>
              <a:t>www.cbic.org</a:t>
            </a:r>
            <a:r>
              <a:rPr lang="en-US" sz="1200" dirty="0">
                <a:latin typeface="Times New Roman" panose="02020603050405020304" pitchFamily="18" charset="0"/>
                <a:cs typeface="Times New Roman" panose="02020603050405020304" pitchFamily="18" charset="0"/>
              </a:rPr>
              <a:t>/CBIC/Candidate-Handbook/Eligibility-</a:t>
            </a:r>
            <a:r>
              <a:rPr lang="en-US" sz="1200" dirty="0" err="1">
                <a:latin typeface="Times New Roman" panose="02020603050405020304" pitchFamily="18" charset="0"/>
                <a:cs typeface="Times New Roman" panose="02020603050405020304" pitchFamily="18" charset="0"/>
              </a:rPr>
              <a:t>Guidelines.htm</a:t>
            </a:r>
            <a:r>
              <a:rPr lang="en-US" sz="1200" dirty="0">
                <a:latin typeface="Times New Roman" panose="02020603050405020304" pitchFamily="18" charset="0"/>
                <a:cs typeface="Times New Roman" panose="02020603050405020304" pitchFamily="18" charset="0"/>
              </a:rPr>
              <a:t>. Accessed July 14, 2023</a:t>
            </a:r>
          </a:p>
          <a:p>
            <a:pPr marL="0" indent="0">
              <a:lnSpc>
                <a:spcPct val="90000"/>
              </a:lnSpc>
              <a:spcBef>
                <a:spcPts val="0"/>
              </a:spcBef>
              <a:spcAft>
                <a:spcPts val="600"/>
              </a:spcAft>
              <a:buNone/>
            </a:pPr>
            <a:r>
              <a:rPr lang="en-US" sz="1200" dirty="0">
                <a:latin typeface="Times New Roman" panose="02020603050405020304" pitchFamily="18" charset="0"/>
                <a:cs typeface="Times New Roman" panose="02020603050405020304" pitchFamily="18" charset="0"/>
              </a:rPr>
              <a:t>28. Marx JF, </a:t>
            </a:r>
            <a:r>
              <a:rPr lang="en-US" sz="1200" dirty="0" err="1">
                <a:latin typeface="Times New Roman" panose="02020603050405020304" pitchFamily="18" charset="0"/>
                <a:cs typeface="Times New Roman" panose="02020603050405020304" pitchFamily="18" charset="0"/>
              </a:rPr>
              <a:t>Callery</a:t>
            </a:r>
            <a:r>
              <a:rPr lang="en-US" sz="1200" dirty="0">
                <a:latin typeface="Times New Roman" panose="02020603050405020304" pitchFamily="18" charset="0"/>
                <a:cs typeface="Times New Roman" panose="02020603050405020304" pitchFamily="18" charset="0"/>
              </a:rPr>
              <a:t> S, </a:t>
            </a:r>
            <a:r>
              <a:rPr lang="en-US" sz="1200" dirty="0" err="1">
                <a:latin typeface="Times New Roman" panose="02020603050405020304" pitchFamily="18" charset="0"/>
                <a:cs typeface="Times New Roman" panose="02020603050405020304" pitchFamily="18" charset="0"/>
              </a:rPr>
              <a:t>Boukidjian</a:t>
            </a:r>
            <a:r>
              <a:rPr lang="en-US" sz="1200" dirty="0">
                <a:latin typeface="Times New Roman" panose="02020603050405020304" pitchFamily="18" charset="0"/>
                <a:cs typeface="Times New Roman" panose="02020603050405020304" pitchFamily="18" charset="0"/>
              </a:rPr>
              <a:t> R. Value of certification in infection prevention and control. Am J Infect Control. 2019;47(10):1265-1269. doi:10.1016/j.ajic.2019.04.169</a:t>
            </a:r>
          </a:p>
          <a:p>
            <a:pPr marL="0" indent="0">
              <a:lnSpc>
                <a:spcPct val="90000"/>
              </a:lnSpc>
              <a:spcBef>
                <a:spcPts val="0"/>
              </a:spcBef>
              <a:spcAft>
                <a:spcPts val="600"/>
              </a:spcAft>
              <a:buNone/>
            </a:pPr>
            <a:r>
              <a:rPr lang="en-US" sz="1200" dirty="0">
                <a:latin typeface="Times New Roman" panose="02020603050405020304" pitchFamily="18" charset="0"/>
                <a:cs typeface="Times New Roman" panose="02020603050405020304" pitchFamily="18" charset="0"/>
              </a:rPr>
              <a:t>29. CBIC. Exam Prep. https://</a:t>
            </a:r>
            <a:r>
              <a:rPr lang="en-US" sz="1200" dirty="0" err="1">
                <a:latin typeface="Times New Roman" panose="02020603050405020304" pitchFamily="18" charset="0"/>
                <a:cs typeface="Times New Roman" panose="02020603050405020304" pitchFamily="18" charset="0"/>
              </a:rPr>
              <a:t>www.cbic.org</a:t>
            </a:r>
            <a:r>
              <a:rPr lang="en-US" sz="1200" dirty="0">
                <a:latin typeface="Times New Roman" panose="02020603050405020304" pitchFamily="18" charset="0"/>
                <a:cs typeface="Times New Roman" panose="02020603050405020304" pitchFamily="18" charset="0"/>
              </a:rPr>
              <a:t>/CBIC/Exam-Prep-</a:t>
            </a:r>
            <a:r>
              <a:rPr lang="en-US" sz="1200" dirty="0" err="1">
                <a:latin typeface="Times New Roman" panose="02020603050405020304" pitchFamily="18" charset="0"/>
                <a:cs typeface="Times New Roman" panose="02020603050405020304" pitchFamily="18" charset="0"/>
              </a:rPr>
              <a:t>Resources.htm</a:t>
            </a:r>
            <a:r>
              <a:rPr lang="en-US" sz="1200" dirty="0">
                <a:latin typeface="Times New Roman" panose="02020603050405020304" pitchFamily="18" charset="0"/>
                <a:cs typeface="Times New Roman" panose="02020603050405020304" pitchFamily="18" charset="0"/>
              </a:rPr>
              <a:t>. Accessed on July 27, 2023</a:t>
            </a:r>
          </a:p>
          <a:p>
            <a:pPr marL="0" indent="0">
              <a:lnSpc>
                <a:spcPct val="90000"/>
              </a:lnSpc>
              <a:spcBef>
                <a:spcPts val="0"/>
              </a:spcBef>
              <a:spcAft>
                <a:spcPts val="600"/>
              </a:spcAft>
              <a:buNone/>
            </a:pPr>
            <a:r>
              <a:rPr lang="en-US" sz="1200" dirty="0">
                <a:latin typeface="Times New Roman" panose="02020603050405020304" pitchFamily="18" charset="0"/>
                <a:cs typeface="Times New Roman" panose="02020603050405020304" pitchFamily="18" charset="0"/>
              </a:rPr>
              <a:t>30. APIC. CIC® Certification. https://</a:t>
            </a:r>
            <a:r>
              <a:rPr lang="en-US" sz="1200" dirty="0" err="1">
                <a:latin typeface="Times New Roman" panose="02020603050405020304" pitchFamily="18" charset="0"/>
                <a:cs typeface="Times New Roman" panose="02020603050405020304" pitchFamily="18" charset="0"/>
              </a:rPr>
              <a:t>learnipc.apic.org</a:t>
            </a:r>
            <a:r>
              <a:rPr lang="en-US" sz="1200" dirty="0">
                <a:latin typeface="Times New Roman" panose="02020603050405020304" pitchFamily="18" charset="0"/>
                <a:cs typeface="Times New Roman" panose="02020603050405020304" pitchFamily="18" charset="0"/>
              </a:rPr>
              <a:t>/</a:t>
            </a:r>
            <a:r>
              <a:rPr lang="en-US" sz="1200" dirty="0" err="1">
                <a:latin typeface="Times New Roman" panose="02020603050405020304" pitchFamily="18" charset="0"/>
                <a:cs typeface="Times New Roman" panose="02020603050405020304" pitchFamily="18" charset="0"/>
              </a:rPr>
              <a:t>cic</a:t>
            </a:r>
            <a:r>
              <a:rPr lang="en-US" sz="1200" dirty="0">
                <a:latin typeface="Times New Roman" panose="02020603050405020304" pitchFamily="18" charset="0"/>
                <a:cs typeface="Times New Roman" panose="02020603050405020304" pitchFamily="18" charset="0"/>
              </a:rPr>
              <a:t>-certification/. Accessed on July 27, 2023</a:t>
            </a:r>
          </a:p>
          <a:p>
            <a:pPr marL="0" indent="0">
              <a:lnSpc>
                <a:spcPct val="90000"/>
              </a:lnSpc>
              <a:spcBef>
                <a:spcPts val="0"/>
              </a:spcBef>
              <a:spcAft>
                <a:spcPts val="600"/>
              </a:spcAft>
              <a:buNone/>
            </a:pPr>
            <a:r>
              <a:rPr lang="en-US" sz="1200" dirty="0">
                <a:latin typeface="Times New Roman" panose="02020603050405020304" pitchFamily="18" charset="0"/>
                <a:cs typeface="Times New Roman" panose="02020603050405020304" pitchFamily="18" charset="0"/>
              </a:rPr>
              <a:t>31. Landers T, Davis J, Crist K, Malik C. APIC </a:t>
            </a:r>
            <a:r>
              <a:rPr lang="en-US" sz="1200" dirty="0" err="1">
                <a:latin typeface="Times New Roman" panose="02020603050405020304" pitchFamily="18" charset="0"/>
                <a:cs typeface="Times New Roman" panose="02020603050405020304" pitchFamily="18" charset="0"/>
              </a:rPr>
              <a:t>MegaSurvey</a:t>
            </a:r>
            <a:r>
              <a:rPr lang="en-US" sz="1200" dirty="0">
                <a:latin typeface="Times New Roman" panose="02020603050405020304" pitchFamily="18" charset="0"/>
                <a:cs typeface="Times New Roman" panose="02020603050405020304" pitchFamily="18" charset="0"/>
              </a:rPr>
              <a:t>: Methodology and overview. Am J Infect Control. 2017;45(6):584-588. doi:10.1016/j.ajic.2016.12.012</a:t>
            </a:r>
          </a:p>
          <a:p>
            <a:pPr marL="0" indent="0">
              <a:lnSpc>
                <a:spcPct val="90000"/>
              </a:lnSpc>
              <a:spcBef>
                <a:spcPts val="0"/>
              </a:spcBef>
              <a:spcAft>
                <a:spcPts val="600"/>
              </a:spcAft>
              <a:buNone/>
            </a:pPr>
            <a:r>
              <a:rPr lang="en-US" sz="1200" dirty="0">
                <a:latin typeface="Times New Roman" panose="02020603050405020304" pitchFamily="18" charset="0"/>
                <a:cs typeface="Times New Roman" panose="02020603050405020304" pitchFamily="18" charset="0"/>
              </a:rPr>
              <a:t>32. </a:t>
            </a:r>
            <a:r>
              <a:rPr lang="en-US" sz="1200" dirty="0" err="1">
                <a:latin typeface="Times New Roman" panose="02020603050405020304" pitchFamily="18" charset="0"/>
                <a:cs typeface="Times New Roman" panose="02020603050405020304" pitchFamily="18" charset="0"/>
              </a:rPr>
              <a:t>Pogorzelska-Maziarz</a:t>
            </a:r>
            <a:r>
              <a:rPr lang="en-US" sz="1200" dirty="0">
                <a:latin typeface="Times New Roman" panose="02020603050405020304" pitchFamily="18" charset="0"/>
                <a:cs typeface="Times New Roman" panose="02020603050405020304" pitchFamily="18" charset="0"/>
              </a:rPr>
              <a:t> M, </a:t>
            </a:r>
            <a:r>
              <a:rPr lang="en-US" sz="1200" dirty="0" err="1">
                <a:latin typeface="Times New Roman" panose="02020603050405020304" pitchFamily="18" charset="0"/>
                <a:cs typeface="Times New Roman" panose="02020603050405020304" pitchFamily="18" charset="0"/>
              </a:rPr>
              <a:t>Monsees</a:t>
            </a:r>
            <a:r>
              <a:rPr lang="en-US" sz="1200" dirty="0">
                <a:latin typeface="Times New Roman" panose="02020603050405020304" pitchFamily="18" charset="0"/>
                <a:cs typeface="Times New Roman" panose="02020603050405020304" pitchFamily="18" charset="0"/>
              </a:rPr>
              <a:t> E, Hessels A. APIC </a:t>
            </a:r>
            <a:r>
              <a:rPr lang="en-US" sz="1200" dirty="0" err="1">
                <a:latin typeface="Times New Roman" panose="02020603050405020304" pitchFamily="18" charset="0"/>
                <a:cs typeface="Times New Roman" panose="02020603050405020304" pitchFamily="18" charset="0"/>
              </a:rPr>
              <a:t>Megasurvey</a:t>
            </a:r>
            <a:r>
              <a:rPr lang="en-US" sz="1200" dirty="0">
                <a:latin typeface="Times New Roman" panose="02020603050405020304" pitchFamily="18" charset="0"/>
                <a:cs typeface="Times New Roman" panose="02020603050405020304" pitchFamily="18" charset="0"/>
              </a:rPr>
              <a:t> 2020: Methodology and overview of results. Am J Infect Control. 2023;51(3):241-247. doi:10.1016/j.ajic.2022.12.002</a:t>
            </a:r>
          </a:p>
        </p:txBody>
      </p:sp>
    </p:spTree>
    <p:extLst>
      <p:ext uri="{BB962C8B-B14F-4D97-AF65-F5344CB8AC3E}">
        <p14:creationId xmlns:p14="http://schemas.microsoft.com/office/powerpoint/2010/main" val="3140119225"/>
      </p:ext>
    </p:extLst>
  </p:cSld>
  <p:clrMapOvr>
    <a:masterClrMapping/>
  </p:clrMapOvr>
</p:sld>
</file>

<file path=ppt/theme/theme1.xml><?xml version="1.0" encoding="utf-8"?>
<a:theme xmlns:a="http://schemas.openxmlformats.org/drawingml/2006/main" name="ClassicFrameVTI">
  <a:themeElements>
    <a:clrScheme name="Custom 22">
      <a:dk1>
        <a:sysClr val="windowText" lastClr="000000"/>
      </a:dk1>
      <a:lt1>
        <a:sysClr val="window" lastClr="FFFFFF"/>
      </a:lt1>
      <a:dk2>
        <a:srgbClr val="293737"/>
      </a:dk2>
      <a:lt2>
        <a:srgbClr val="EEF2F0"/>
      </a:lt2>
      <a:accent1>
        <a:srgbClr val="749090"/>
      </a:accent1>
      <a:accent2>
        <a:srgbClr val="A5A5A5"/>
      </a:accent2>
      <a:accent3>
        <a:srgbClr val="91A39B"/>
      </a:accent3>
      <a:accent4>
        <a:srgbClr val="A9A698"/>
      </a:accent4>
      <a:accent5>
        <a:srgbClr val="A2A79A"/>
      </a:accent5>
      <a:accent6>
        <a:srgbClr val="897F65"/>
      </a:accent6>
      <a:hlink>
        <a:srgbClr val="92872F"/>
      </a:hlink>
      <a:folHlink>
        <a:srgbClr val="AB73A9"/>
      </a:folHlink>
    </a:clrScheme>
    <a:fontScheme name="Goudy and Gill Sans">
      <a:majorFont>
        <a:latin typeface="Goudy Old Style"/>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lassicFrameVTI" id="{4FA2A165-EC65-4FB0-B019-8C8876A1D8E3}" vid="{9D78F1F1-8226-42FD-A1A3-975EDF6D60F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1814</TotalTime>
  <Words>1741</Words>
  <Application>Microsoft Macintosh PowerPoint</Application>
  <PresentationFormat>Widescreen</PresentationFormat>
  <Paragraphs>71</Paragraphs>
  <Slides>8</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Gill Sans MT</vt:lpstr>
      <vt:lpstr>Goudy Old Style</vt:lpstr>
      <vt:lpstr>Times New Roman</vt:lpstr>
      <vt:lpstr>ClassicFrameVTI</vt:lpstr>
      <vt:lpstr>Dissertation Proposal Defense   A Texas Cross Sectional Study: Evaluating Infection Prevention Examination Rates and Training Practices </vt:lpstr>
      <vt:lpstr>Hypothesis, Research Questions, Specific Aims or Objectives</vt:lpstr>
      <vt:lpstr>Methods: Aim 2</vt:lpstr>
      <vt:lpstr>Methods: Aim 2 </vt:lpstr>
      <vt:lpstr>Questions</vt:lpstr>
      <vt:lpstr>References</vt:lpstr>
      <vt:lpstr>References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Dissertation Proposal Defense   A Texas Cross Sectional Study: Evaluating Infection Prevention Examination Rates and Training Practices </dc:title>
  <dc:creator>Ruch, Kayla E</dc:creator>
  <cp:lastModifiedBy>Ruch, Kayla E</cp:lastModifiedBy>
  <cp:revision>57</cp:revision>
  <dcterms:created xsi:type="dcterms:W3CDTF">2023-09-05T18:09:10Z</dcterms:created>
  <dcterms:modified xsi:type="dcterms:W3CDTF">2023-10-24T23:17:25Z</dcterms:modified>
</cp:coreProperties>
</file>