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678" r:id="rId5"/>
    <p:sldId id="687" r:id="rId6"/>
    <p:sldId id="697" r:id="rId7"/>
    <p:sldId id="701" r:id="rId8"/>
    <p:sldId id="694" r:id="rId9"/>
    <p:sldId id="698" r:id="rId10"/>
    <p:sldId id="700" r:id="rId11"/>
    <p:sldId id="267" r:id="rId12"/>
    <p:sldId id="702" r:id="rId13"/>
    <p:sldId id="703" r:id="rId14"/>
    <p:sldId id="705" r:id="rId15"/>
    <p:sldId id="712" r:id="rId16"/>
    <p:sldId id="707" r:id="rId17"/>
    <p:sldId id="709" r:id="rId18"/>
    <p:sldId id="710" r:id="rId19"/>
    <p:sldId id="711" r:id="rId20"/>
  </p:sldIdLst>
  <p:sldSz cx="9144000" cy="5143500" type="screen16x9"/>
  <p:notesSz cx="6858000" cy="9144000"/>
  <p:embeddedFontLst>
    <p:embeddedFont>
      <p:font typeface="Abadi" panose="020B0604020104020204" pitchFamily="34" charset="0"/>
      <p:regular r:id="rId23"/>
      <p:bold r:id="rId24"/>
      <p:italic r:id="rId25"/>
      <p:boldItalic r:id="rId26"/>
    </p:embeddedFont>
    <p:embeddedFont>
      <p:font typeface="Franklin Gothic Demi" panose="020B0703020102020204" pitchFamily="34" charset="0"/>
      <p:regular r:id="rId27"/>
      <p: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+a/JtjHkxhWVnqxI9urqkzU64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9A82F-55D5-A30E-B458-57CFFEC3660B}" v="20" dt="2025-07-10T17:25:32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10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9F8223-8B7B-BC76-1834-4A8BF0E7C3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4D43C-E645-1EDA-3AA8-354695C931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AF9B5-14B1-4E12-A8FD-0D48D7FBB8ED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896E0-C2F3-9C8E-9FF8-750EF04846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23CD1-B7F5-A52D-A135-FB54B2413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CD15-69A2-49D6-BAB2-FFF8EB57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0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cea4ecfc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ecea4ecfc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307F1C5A-72D2-15D5-AFBE-9CCB15390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E0BE0A84-D134-31B4-F38C-FA3A5FE6E5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E72E12D8-C8ED-774B-6B6F-20FE8C185F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Impact IP is currently feeling is that FDA is slower to respond, less avaliable to provide support or answer questions </a:t>
            </a:r>
          </a:p>
        </p:txBody>
      </p:sp>
    </p:spTree>
    <p:extLst>
      <p:ext uri="{BB962C8B-B14F-4D97-AF65-F5344CB8AC3E}">
        <p14:creationId xmlns:p14="http://schemas.microsoft.com/office/powerpoint/2010/main" val="578965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99F42CB4-E07C-4BF3-8F3C-FE4448FB6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1417FD82-6990-C48C-C099-2F590B83EC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07D9312A-9AD1-4638-9BEE-6E8B6C27CE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5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D2F7E19B-0CD2-7C72-D4D0-0F9FE9A48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>
            <a:extLst>
              <a:ext uri="{FF2B5EF4-FFF2-40B4-BE49-F238E27FC236}">
                <a16:creationId xmlns:a16="http://schemas.microsoft.com/office/drawing/2014/main" id="{D46A6C9A-993A-B7B1-188F-7047E6D671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>
            <a:extLst>
              <a:ext uri="{FF2B5EF4-FFF2-40B4-BE49-F238E27FC236}">
                <a16:creationId xmlns:a16="http://schemas.microsoft.com/office/drawing/2014/main" id="{C1952A2B-302C-4326-AB00-A03A13E015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14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14C56970-4028-870D-B371-6FE6AF4E8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E156BC8C-A3E2-C22E-5723-97CF4E2FF7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638AF422-2228-D30F-C203-D78FC73607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https://apic.org/state-legislation/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824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8111680B-A8C6-B825-6227-A3B89E22B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>
            <a:extLst>
              <a:ext uri="{FF2B5EF4-FFF2-40B4-BE49-F238E27FC236}">
                <a16:creationId xmlns:a16="http://schemas.microsoft.com/office/drawing/2014/main" id="{1BF8CCD5-58E1-C42F-2D30-5262561652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>
            <a:extLst>
              <a:ext uri="{FF2B5EF4-FFF2-40B4-BE49-F238E27FC236}">
                <a16:creationId xmlns:a16="http://schemas.microsoft.com/office/drawing/2014/main" id="{3DBC92E2-C5FF-0345-A91E-0A61152D7A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68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7980611A-0941-3ABD-C3BB-146DD3A70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5D448989-D375-09AD-0367-E7545C448E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2E290672-B8A8-C45E-3490-D1A0B3557D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https://apic.org/apic-federal-letters/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636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4BF07090-C2C5-DCAA-10A4-B2D47B408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5814AA04-DDAD-03B4-B4DF-801B220A68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AEB97F2B-1111-0549-64EC-769603799E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65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6b8c3793e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f6b8c3793e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737F1D23-66F8-4837-7DA3-1BA1BF7D2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067A6BAF-7B68-6AEC-5B6A-111E04340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28BB042C-DD19-35BE-CA1B-BEDE0289DD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Calibri"/>
              <a:buChar char="-"/>
            </a:pPr>
            <a:r>
              <a:rPr lang="en-US" dirty="0"/>
              <a:t> The blue circles represent gaps and challenges faced by IPC, then the green is support provided by the federal government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Support historically is bipartisan </a:t>
            </a:r>
          </a:p>
        </p:txBody>
      </p:sp>
    </p:spTree>
    <p:extLst>
      <p:ext uri="{BB962C8B-B14F-4D97-AF65-F5344CB8AC3E}">
        <p14:creationId xmlns:p14="http://schemas.microsoft.com/office/powerpoint/2010/main" val="114590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7980611A-0941-3ABD-C3BB-146DD3A70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5D448989-D375-09AD-0367-E7545C448E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2E290672-B8A8-C45E-3490-D1A0B3557D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636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 Covers without photos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8" name="Google Shape;18;p19"/>
          <p:cNvSpPr/>
          <p:nvPr/>
        </p:nvSpPr>
        <p:spPr>
          <a:xfrm>
            <a:off x="0" y="-8850"/>
            <a:ext cx="9161700" cy="27468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122550" y="99775"/>
            <a:ext cx="8916600" cy="4153200"/>
          </a:xfrm>
          <a:prstGeom prst="rect">
            <a:avLst/>
          </a:prstGeom>
          <a:solidFill>
            <a:srgbClr val="0048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992375" y="1013250"/>
            <a:ext cx="6565500" cy="1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  <a:latin typeface="Gotham Medium" panose="02000604030000020004" pitchFamily="50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992375" y="2865525"/>
            <a:ext cx="65334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None/>
              <a:defRPr>
                <a:solidFill>
                  <a:srgbClr val="8DC63F"/>
                </a:solidFill>
                <a:latin typeface="Gotham Medium" panose="02000604030000020004" pitchFamily="50" charset="0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6450" y="4470838"/>
            <a:ext cx="1542475" cy="4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subTitle" idx="2"/>
          </p:nvPr>
        </p:nvSpPr>
        <p:spPr>
          <a:xfrm>
            <a:off x="1055850" y="3924925"/>
            <a:ext cx="65334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Gotham Book" panose="02000604040000020004" pitchFamily="50" charset="0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- Covers without photos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6" name="Google Shape;36;p21"/>
          <p:cNvSpPr/>
          <p:nvPr/>
        </p:nvSpPr>
        <p:spPr>
          <a:xfrm>
            <a:off x="150" y="-8725"/>
            <a:ext cx="9144000" cy="4380000"/>
          </a:xfrm>
          <a:prstGeom prst="rect">
            <a:avLst/>
          </a:prstGeom>
          <a:solidFill>
            <a:srgbClr val="0048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383900" y="4144475"/>
            <a:ext cx="4388700" cy="4536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29900" y="775925"/>
            <a:ext cx="49059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  <a:latin typeface="Gotham Medium" panose="02000604030000020004" pitchFamily="50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9" name="Google Shape;39;p21"/>
          <p:cNvSpPr txBox="1">
            <a:spLocks noGrp="1"/>
          </p:cNvSpPr>
          <p:nvPr>
            <p:ph type="subTitle" idx="1"/>
          </p:nvPr>
        </p:nvSpPr>
        <p:spPr>
          <a:xfrm>
            <a:off x="429900" y="4174475"/>
            <a:ext cx="428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otham Book" panose="02000604040000020004" pitchFamily="50" charset="0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40" name="Google Shape;4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4325" y="4538888"/>
            <a:ext cx="1542475" cy="4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- Transition pages">
  <p:cSld name="BIG_NUMBER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6b8c3793e_1_8"/>
          <p:cNvSpPr txBox="1">
            <a:spLocks noGrp="1"/>
          </p:cNvSpPr>
          <p:nvPr>
            <p:ph type="sldNum" idx="12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81" name="Google Shape;81;g2f6b8c3793e_1_8"/>
          <p:cNvSpPr/>
          <p:nvPr/>
        </p:nvSpPr>
        <p:spPr>
          <a:xfrm>
            <a:off x="0" y="2331375"/>
            <a:ext cx="3646500" cy="1703700"/>
          </a:xfrm>
          <a:prstGeom prst="rect">
            <a:avLst/>
          </a:prstGeom>
          <a:solidFill>
            <a:srgbClr val="0048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f6b8c3793e_1_8"/>
          <p:cNvSpPr txBox="1">
            <a:spLocks noGrp="1"/>
          </p:cNvSpPr>
          <p:nvPr>
            <p:ph type="title"/>
          </p:nvPr>
        </p:nvSpPr>
        <p:spPr>
          <a:xfrm>
            <a:off x="379150" y="2191650"/>
            <a:ext cx="3104400" cy="1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Gotham Medium" panose="02000604030000020004" pitchFamily="50" charset="0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83" name="Google Shape;83;g2f6b8c3793e_1_8"/>
          <p:cNvSpPr/>
          <p:nvPr/>
        </p:nvSpPr>
        <p:spPr>
          <a:xfrm>
            <a:off x="3646500" y="2331375"/>
            <a:ext cx="5497500" cy="17037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2f6b8c3793e_1_8"/>
          <p:cNvPicPr preferRelativeResize="0"/>
          <p:nvPr/>
        </p:nvPicPr>
        <p:blipFill rotWithShape="1">
          <a:blip r:embed="rId2">
            <a:alphaModFix/>
          </a:blip>
          <a:srcRect t="3401" b="3401"/>
          <a:stretch/>
        </p:blipFill>
        <p:spPr>
          <a:xfrm>
            <a:off x="379150" y="4634334"/>
            <a:ext cx="1074350" cy="2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- Transition pages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>
            <a:spLocks noGrp="1"/>
          </p:cNvSpPr>
          <p:nvPr>
            <p:ph type="sldNum" idx="12"/>
          </p:nvPr>
        </p:nvSpPr>
        <p:spPr>
          <a:xfrm>
            <a:off x="8717650" y="4587025"/>
            <a:ext cx="30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 </a:t>
            </a:r>
            <a:fld id="{00000000-1234-1234-1234-123412341234}" type="slidenum">
              <a:rPr lang="en" smtClean="0">
                <a:solidFill>
                  <a:srgbClr val="8DC63F"/>
                </a:solidFill>
              </a:rPr>
              <a:pPr/>
              <a:t>‹#›</a:t>
            </a:fld>
            <a:endParaRPr dirty="0">
              <a:solidFill>
                <a:srgbClr val="8DC63F"/>
              </a:solidFill>
            </a:endParaRPr>
          </a:p>
        </p:txBody>
      </p:sp>
      <p:sp>
        <p:nvSpPr>
          <p:cNvPr id="97" name="Google Shape;97;p28"/>
          <p:cNvSpPr txBox="1">
            <a:spLocks noGrp="1"/>
          </p:cNvSpPr>
          <p:nvPr>
            <p:ph type="sldNum" idx="2"/>
          </p:nvPr>
        </p:nvSpPr>
        <p:spPr>
          <a:xfrm>
            <a:off x="6157674" y="4587025"/>
            <a:ext cx="266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C63F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C6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C6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C6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C6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C6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C6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C6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C6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502550" y="202650"/>
            <a:ext cx="79158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4"/>
              </a:buClr>
              <a:buSzPts val="2400"/>
              <a:buNone/>
              <a:defRPr sz="2400" b="1">
                <a:solidFill>
                  <a:srgbClr val="004874"/>
                </a:solidFill>
                <a:latin typeface="Gotham Medium" panose="02000604030000020004" pitchFamily="50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9" name="Google Shape;99;p28"/>
          <p:cNvSpPr>
            <a:spLocks noGrp="1"/>
          </p:cNvSpPr>
          <p:nvPr>
            <p:ph type="pic" idx="3"/>
          </p:nvPr>
        </p:nvSpPr>
        <p:spPr>
          <a:xfrm>
            <a:off x="553350" y="771075"/>
            <a:ext cx="6531300" cy="3474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Gotham Book" panose="02000604040000020004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00" name="Google Shape;100;p28"/>
          <p:cNvSpPr txBox="1">
            <a:spLocks noGrp="1"/>
          </p:cNvSpPr>
          <p:nvPr>
            <p:ph type="subTitle" idx="1"/>
          </p:nvPr>
        </p:nvSpPr>
        <p:spPr>
          <a:xfrm>
            <a:off x="7193950" y="771075"/>
            <a:ext cx="1694400" cy="3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Gotham Book" panose="02000604040000020004" pitchFamily="50" charset="0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01" name="Google Shape;101;p28"/>
          <p:cNvPicPr preferRelativeResize="0"/>
          <p:nvPr/>
        </p:nvPicPr>
        <p:blipFill rotWithShape="1">
          <a:blip r:embed="rId2">
            <a:alphaModFix/>
          </a:blip>
          <a:srcRect t="3401" b="3400"/>
          <a:stretch/>
        </p:blipFill>
        <p:spPr>
          <a:xfrm>
            <a:off x="379150" y="4634334"/>
            <a:ext cx="1074350" cy="2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8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otham Medium" panose="02000604030000020004" pitchFamily="50" charset="0"/>
          <a:ea typeface="Gotham Medium" panose="02000604030000020004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pitol.texas.gov/BillLookup/history.aspx?LegSess=89R&amp;Bill=HB4535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357448" y="1460708"/>
            <a:ext cx="8484402" cy="13063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 fontScale="90000"/>
          </a:bodyPr>
          <a:lstStyle/>
          <a:p>
            <a:r>
              <a:rPr lang="en-US" sz="3200" dirty="0">
                <a:latin typeface="Gotham Medium"/>
              </a:rPr>
              <a:t>APIC Chapter Update – July 2025</a:t>
            </a:r>
            <a:br>
              <a:rPr lang="en-US" sz="3200" dirty="0"/>
            </a:br>
            <a:r>
              <a:rPr lang="en-US" sz="3200" dirty="0">
                <a:latin typeface="Gotham Medium"/>
              </a:rPr>
              <a:t>Government Affairs Committee</a:t>
            </a:r>
            <a:br>
              <a:rPr lang="en-US" sz="3200" dirty="0">
                <a:latin typeface="Gotham Medium"/>
              </a:rPr>
            </a:br>
            <a:r>
              <a:rPr lang="en-US" sz="1800" i="1" dirty="0">
                <a:latin typeface="Gotham Medium"/>
              </a:rPr>
              <a:t>(This presentation includes updates from May, June and July)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E47D55-27F9-6554-75E5-0DD5A5F9B924}"/>
              </a:ext>
            </a:extLst>
          </p:cNvPr>
          <p:cNvSpPr/>
          <p:nvPr/>
        </p:nvSpPr>
        <p:spPr>
          <a:xfrm>
            <a:off x="357448" y="4023360"/>
            <a:ext cx="459693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800" dirty="0"/>
              <a:t>Mary Lavis, BSN, RN, CIC </a:t>
            </a:r>
          </a:p>
          <a:p>
            <a:r>
              <a:rPr lang="en-US" sz="1800" dirty="0"/>
              <a:t>7/8/25</a:t>
            </a:r>
            <a:endParaRPr lang="en-U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33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DBD3D2A7-FD1E-F70C-37B9-ACC34836A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B939C4-12BC-3690-DB08-88AA34334EB8}"/>
              </a:ext>
            </a:extLst>
          </p:cNvPr>
          <p:cNvSpPr txBox="1"/>
          <p:nvPr/>
        </p:nvSpPr>
        <p:spPr>
          <a:xfrm>
            <a:off x="12589" y="259854"/>
            <a:ext cx="931032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solidFill>
                  <a:srgbClr val="001F82"/>
                </a:solidFill>
                <a:latin typeface="Franklin Gothic Demi"/>
              </a:rPr>
              <a:t>The Federal Role in Breaking the "Chain of Infection"</a:t>
            </a:r>
            <a:endParaRPr lang="en-US" sz="2800" dirty="0">
              <a:solidFill>
                <a:srgbClr val="001F82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8FBAB-372A-2811-4F06-D39C1D46C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41" y="948445"/>
            <a:ext cx="4018246" cy="37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9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181A3FF7-06C8-D342-4DF9-E6D123919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A9FBA4-A401-535B-3C25-A2468C7EBDFD}"/>
              </a:ext>
            </a:extLst>
          </p:cNvPr>
          <p:cNvSpPr txBox="1"/>
          <p:nvPr/>
        </p:nvSpPr>
        <p:spPr>
          <a:xfrm>
            <a:off x="1763567" y="259854"/>
            <a:ext cx="518822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solidFill>
                  <a:srgbClr val="001F82"/>
                </a:solidFill>
                <a:latin typeface="Franklin Gothic Demi"/>
              </a:rPr>
              <a:t>State and Local IPC Support</a:t>
            </a:r>
            <a:endParaRPr lang="en-US" sz="2800" dirty="0">
              <a:solidFill>
                <a:srgbClr val="001F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61601-70B7-0574-A6EE-4494C891C46D}"/>
              </a:ext>
            </a:extLst>
          </p:cNvPr>
          <p:cNvSpPr txBox="1"/>
          <p:nvPr/>
        </p:nvSpPr>
        <p:spPr>
          <a:xfrm>
            <a:off x="317580" y="979542"/>
            <a:ext cx="828374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001F82"/>
                </a:solidFill>
              </a:rPr>
              <a:t>Clawback</a:t>
            </a:r>
            <a:r>
              <a:rPr lang="en-US" sz="2400" b="1" dirty="0">
                <a:solidFill>
                  <a:srgbClr val="001F82"/>
                </a:solidFill>
              </a:rPr>
              <a:t> of Federal CDC Grants 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Administration announced they were reclaiming $11 billion in grants that were already awarded to states and local health departments 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Major reductions in grant funding included ELC (Epidemiology and Lab Capacity) and COVID relief funds 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These grants help states and communities detect and respond to infectious disease threats specific to their region </a:t>
            </a:r>
          </a:p>
          <a:p>
            <a:endParaRPr lang="en-US" sz="1200" dirty="0">
              <a:solidFill>
                <a:srgbClr val="001F82"/>
              </a:solidFill>
            </a:endParaRPr>
          </a:p>
          <a:p>
            <a:endParaRPr lang="en-US" sz="2400" dirty="0">
              <a:solidFill>
                <a:srgbClr val="001F82"/>
              </a:solidFill>
            </a:endParaRPr>
          </a:p>
          <a:p>
            <a:r>
              <a:rPr lang="en-US" sz="2400" b="1" dirty="0">
                <a:solidFill>
                  <a:srgbClr val="001F82"/>
                </a:solidFill>
              </a:rPr>
              <a:t>President's FY 26 Budget 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Proposed $40 million for the ELC program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Proposed elimination of the Healthcare-Associated Infectious grant program – which did help support NHSN in some capacity </a:t>
            </a:r>
          </a:p>
          <a:p>
            <a:endParaRPr lang="en-US" sz="2400" b="1" dirty="0">
              <a:solidFill>
                <a:srgbClr val="001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4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0883-3882-87C2-913D-A35B225B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1F82"/>
                </a:solidFill>
                <a:latin typeface="Gotham Medium"/>
              </a:rPr>
              <a:t>Implementation Science and Education </a:t>
            </a:r>
            <a:endParaRPr lang="en-US" dirty="0">
              <a:solidFill>
                <a:srgbClr val="001F8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D8C82-77FF-F2F6-8B6D-796BC4A1FC36}"/>
              </a:ext>
            </a:extLst>
          </p:cNvPr>
          <p:cNvSpPr txBox="1"/>
          <p:nvPr/>
        </p:nvSpPr>
        <p:spPr>
          <a:xfrm>
            <a:off x="317580" y="979542"/>
            <a:ext cx="828374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i="1" dirty="0">
                <a:solidFill>
                  <a:srgbClr val="001F82"/>
                </a:solidFill>
              </a:rPr>
              <a:t>Agency for Healthcare Research and Quality (AHRQ) role in HAI Reduction will be eliminated as part of the FY26 Budget Request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AHRQ toolkits turn research into real-world solutions, providing healthcare </a:t>
            </a:r>
            <a:r>
              <a:rPr lang="en-US" sz="1200" dirty="0" err="1">
                <a:solidFill>
                  <a:srgbClr val="001F82"/>
                </a:solidFill>
              </a:rPr>
              <a:t>facilites</a:t>
            </a:r>
            <a:r>
              <a:rPr lang="en-US" sz="1200" dirty="0">
                <a:solidFill>
                  <a:srgbClr val="001F82"/>
                </a:solidFill>
              </a:rPr>
              <a:t> with practical, evidence-based tool kits to make care safer for everyone 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AHRQ's Comprehensive Unit-based Safety Program (CUSP) contributed to reduction in HAIs from 99,000 in 2002 to 72,000 today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Reduction in HAIs saved billions of dollars in healthcare costs</a:t>
            </a:r>
          </a:p>
          <a:p>
            <a:endParaRPr lang="en-US" sz="1200" dirty="0">
              <a:solidFill>
                <a:srgbClr val="001F82"/>
              </a:solidFill>
            </a:endParaRPr>
          </a:p>
          <a:p>
            <a:endParaRPr lang="en-US" sz="2400" dirty="0">
              <a:solidFill>
                <a:srgbClr val="001F82"/>
              </a:solidFill>
            </a:endParaRPr>
          </a:p>
          <a:p>
            <a:endParaRPr lang="en-US" sz="2400" b="1" dirty="0">
              <a:solidFill>
                <a:srgbClr val="001F82"/>
              </a:solidFill>
            </a:endParaRPr>
          </a:p>
        </p:txBody>
      </p:sp>
      <p:pic>
        <p:nvPicPr>
          <p:cNvPr id="7" name="Picture 6" descr="A close-up of a blue sign&#10;&#10;AI-generated content may be incorrect.">
            <a:extLst>
              <a:ext uri="{FF2B5EF4-FFF2-40B4-BE49-F238E27FC236}">
                <a16:creationId xmlns:a16="http://schemas.microsoft.com/office/drawing/2014/main" id="{F71776FA-DF02-C370-7B69-843E41D4A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68" y="2993007"/>
            <a:ext cx="7471064" cy="8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2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8FD77CCD-135C-EDE7-C1CB-FDE4A30CB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561D1B-3B41-45B3-1B63-7B2A4D4F9301}"/>
              </a:ext>
            </a:extLst>
          </p:cNvPr>
          <p:cNvSpPr txBox="1"/>
          <p:nvPr/>
        </p:nvSpPr>
        <p:spPr>
          <a:xfrm>
            <a:off x="157352" y="362121"/>
            <a:ext cx="882176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solidFill>
                  <a:srgbClr val="001F82"/>
                </a:solidFill>
                <a:latin typeface="Franklin Gothic Demi"/>
              </a:rPr>
              <a:t>Cleaning, Disinfection and Sterilization Expertise</a:t>
            </a:r>
            <a:endParaRPr lang="en-US" sz="2800" dirty="0">
              <a:solidFill>
                <a:srgbClr val="001F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4B517-4617-30B9-A4D7-5C435D585FFA}"/>
              </a:ext>
            </a:extLst>
          </p:cNvPr>
          <p:cNvSpPr txBox="1"/>
          <p:nvPr/>
        </p:nvSpPr>
        <p:spPr>
          <a:xfrm>
            <a:off x="137106" y="1220173"/>
            <a:ext cx="5239753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1F82"/>
                </a:solidFill>
              </a:rPr>
              <a:t>FDA had 3,500 positions eliminated 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Some probationary employees laid off by DOGE were reinstated </a:t>
            </a:r>
          </a:p>
          <a:p>
            <a:endParaRPr lang="en-US" sz="2400" dirty="0">
              <a:solidFill>
                <a:srgbClr val="001F82"/>
              </a:solidFill>
            </a:endParaRPr>
          </a:p>
          <a:p>
            <a:r>
              <a:rPr lang="en-US" sz="1800" b="1" dirty="0">
                <a:solidFill>
                  <a:srgbClr val="001F82"/>
                </a:solidFill>
              </a:rPr>
              <a:t>President's FY 26 Budget for FDA 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$6.8 billion (a decrease from $272 million) 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$3.6 billion in user fees (increase of $132 million) 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$235 million for the FDA to implement MAHA priorities (investing in nutrition, removing harmful chemicals from food and packaging, addressing system food safety failures, and supporting laboratory operations)  </a:t>
            </a:r>
          </a:p>
          <a:p>
            <a:endParaRPr lang="en-US" sz="2400" b="1" dirty="0">
              <a:solidFill>
                <a:srgbClr val="001F82"/>
              </a:solidFill>
            </a:endParaRPr>
          </a:p>
        </p:txBody>
      </p:sp>
      <p:pic>
        <p:nvPicPr>
          <p:cNvPr id="3" name="Picture 2" descr="A sign with a logo on it&#10;&#10;AI-generated content may be incorrect.">
            <a:extLst>
              <a:ext uri="{FF2B5EF4-FFF2-40B4-BE49-F238E27FC236}">
                <a16:creationId xmlns:a16="http://schemas.microsoft.com/office/drawing/2014/main" id="{A7113871-9529-495F-4233-6FE4FE2E4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704" y="1630278"/>
            <a:ext cx="3741822" cy="206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5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5314DFC9-886D-CBCF-8E84-D6132B504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680763-06AC-96AC-83AA-F1D5A9569200}"/>
              </a:ext>
            </a:extLst>
          </p:cNvPr>
          <p:cNvSpPr txBox="1"/>
          <p:nvPr/>
        </p:nvSpPr>
        <p:spPr>
          <a:xfrm>
            <a:off x="157352" y="362121"/>
            <a:ext cx="882176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solidFill>
                  <a:srgbClr val="001F82"/>
                </a:solidFill>
                <a:latin typeface="Franklin Gothic Demi"/>
              </a:rPr>
              <a:t>Infectious Disease Research</a:t>
            </a:r>
            <a:endParaRPr lang="en-US" sz="2800" dirty="0">
              <a:solidFill>
                <a:srgbClr val="001F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28800-FC79-85DE-70AA-19096C96B8FF}"/>
              </a:ext>
            </a:extLst>
          </p:cNvPr>
          <p:cNvSpPr txBox="1"/>
          <p:nvPr/>
        </p:nvSpPr>
        <p:spPr>
          <a:xfrm>
            <a:off x="2928432" y="1599168"/>
            <a:ext cx="523975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dirty="0">
              <a:solidFill>
                <a:srgbClr val="001F82"/>
              </a:solidFill>
            </a:endParaRP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1,165 employees eliminated 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FY26 Budget for NIH is $27.5 billion (a reduction of $18 billion, almost 40%)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FY26 Budget for NIAID is $4.2 billion (a reduction of $2.4 billion of 36%)</a:t>
            </a:r>
          </a:p>
          <a:p>
            <a:pPr marL="171450" indent="-171450">
              <a:buChar char="•"/>
            </a:pPr>
            <a:r>
              <a:rPr lang="en-US" sz="1200" dirty="0">
                <a:solidFill>
                  <a:srgbClr val="001F82"/>
                </a:solidFill>
              </a:rPr>
              <a:t>The Administration has recommended reducing NIH's 27 institutes into 8, but NIAID is expected to remain intact</a:t>
            </a:r>
          </a:p>
          <a:p>
            <a:endParaRPr lang="en-US" sz="2400" dirty="0">
              <a:solidFill>
                <a:srgbClr val="001F82"/>
              </a:solidFill>
            </a:endParaRPr>
          </a:p>
          <a:p>
            <a:endParaRPr lang="en-US" sz="2400" b="1" dirty="0">
              <a:solidFill>
                <a:srgbClr val="001F82"/>
              </a:solidFill>
            </a:endParaRPr>
          </a:p>
        </p:txBody>
      </p:sp>
      <p:pic>
        <p:nvPicPr>
          <p:cNvPr id="4" name="Picture 3" descr="A grey and blue logo&#10;&#10;AI-generated content may be incorrect.">
            <a:extLst>
              <a:ext uri="{FF2B5EF4-FFF2-40B4-BE49-F238E27FC236}">
                <a16:creationId xmlns:a16="http://schemas.microsoft.com/office/drawing/2014/main" id="{A5F4E1BD-E08A-31B4-D7E7-71358781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7" y="1600200"/>
            <a:ext cx="2533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9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hart with text&#10;&#10;AI-generated content may be incorrect.">
            <a:extLst>
              <a:ext uri="{FF2B5EF4-FFF2-40B4-BE49-F238E27FC236}">
                <a16:creationId xmlns:a16="http://schemas.microsoft.com/office/drawing/2014/main" id="{DF82AA25-4AD8-0955-46FB-18CFEFE7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42"/>
            <a:ext cx="9144000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9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BEA4E7-9047-0D24-22FD-76102F64A206}"/>
              </a:ext>
            </a:extLst>
          </p:cNvPr>
          <p:cNvSpPr txBox="1"/>
          <p:nvPr/>
        </p:nvSpPr>
        <p:spPr>
          <a:xfrm>
            <a:off x="161924" y="2108625"/>
            <a:ext cx="882176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solidFill>
                  <a:srgbClr val="001F82"/>
                </a:solidFill>
                <a:latin typeface="Franklin Gothic Demi"/>
              </a:rPr>
              <a:t>Questions? Thank you!</a:t>
            </a:r>
            <a:endParaRPr lang="en-US" sz="2800" dirty="0">
              <a:solidFill>
                <a:srgbClr val="001F8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3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>
          <a:extLst>
            <a:ext uri="{FF2B5EF4-FFF2-40B4-BE49-F238E27FC236}">
              <a16:creationId xmlns:a16="http://schemas.microsoft.com/office/drawing/2014/main" id="{4A10E238-05DD-A70D-F586-FDBF84EA5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>
            <a:extLst>
              <a:ext uri="{FF2B5EF4-FFF2-40B4-BE49-F238E27FC236}">
                <a16:creationId xmlns:a16="http://schemas.microsoft.com/office/drawing/2014/main" id="{B32CA66F-749A-BC60-0F80-FC0212CC1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226" y="1055294"/>
            <a:ext cx="3919995" cy="1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State Legislative Update</a:t>
            </a:r>
            <a:br>
              <a:rPr lang="en-US" sz="2400" dirty="0"/>
            </a:b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1A36E-6732-D27B-0889-AC49AEBBB7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74" t="25816" r="54609" b="27962"/>
          <a:stretch/>
        </p:blipFill>
        <p:spPr>
          <a:xfrm>
            <a:off x="4957637" y="985962"/>
            <a:ext cx="3586040" cy="23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0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34EE13A7-86E0-BF0D-29B9-8CDB74CA5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6BFB39-7B17-80B4-29C8-D0BDD4222D9C}"/>
              </a:ext>
            </a:extLst>
          </p:cNvPr>
          <p:cNvSpPr txBox="1"/>
          <p:nvPr/>
        </p:nvSpPr>
        <p:spPr>
          <a:xfrm>
            <a:off x="-50006" y="71956"/>
            <a:ext cx="9194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solidFill>
                  <a:srgbClr val="001F82"/>
                </a:solidFill>
                <a:effectLst/>
                <a:latin typeface="Franklin Gothic Demi" panose="020B07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 Legislative Update</a:t>
            </a:r>
            <a:endParaRPr lang="en-US" sz="2800" dirty="0">
              <a:solidFill>
                <a:srgbClr val="001F82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79CB40-A48E-4D70-93AC-715BE1D2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82029"/>
              </p:ext>
            </p:extLst>
          </p:nvPr>
        </p:nvGraphicFramePr>
        <p:xfrm>
          <a:off x="414866" y="499533"/>
          <a:ext cx="8144217" cy="41152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4143">
                  <a:extLst>
                    <a:ext uri="{9D8B030D-6E8A-4147-A177-3AD203B41FA5}">
                      <a16:colId xmlns:a16="http://schemas.microsoft.com/office/drawing/2014/main" val="463629412"/>
                    </a:ext>
                  </a:extLst>
                </a:gridCol>
                <a:gridCol w="1363789">
                  <a:extLst>
                    <a:ext uri="{9D8B030D-6E8A-4147-A177-3AD203B41FA5}">
                      <a16:colId xmlns:a16="http://schemas.microsoft.com/office/drawing/2014/main" val="2757475960"/>
                    </a:ext>
                  </a:extLst>
                </a:gridCol>
                <a:gridCol w="1711292">
                  <a:extLst>
                    <a:ext uri="{9D8B030D-6E8A-4147-A177-3AD203B41FA5}">
                      <a16:colId xmlns:a16="http://schemas.microsoft.com/office/drawing/2014/main" val="818912986"/>
                    </a:ext>
                  </a:extLst>
                </a:gridCol>
                <a:gridCol w="3924993">
                  <a:extLst>
                    <a:ext uri="{9D8B030D-6E8A-4147-A177-3AD203B41FA5}">
                      <a16:colId xmlns:a16="http://schemas.microsoft.com/office/drawing/2014/main" val="1697362413"/>
                    </a:ext>
                  </a:extLst>
                </a:gridCol>
              </a:tblGrid>
              <a:tr h="145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Date Filed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Action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Title/Ch./Rules/SB/HB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Topic / Comments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extLst>
                  <a:ext uri="{0D108BD9-81ED-4DB2-BD59-A6C34878D82A}">
                    <a16:rowId xmlns:a16="http://schemas.microsoft.com/office/drawing/2014/main" val="297173538"/>
                  </a:ext>
                </a:extLst>
              </a:tr>
              <a:tr h="583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10/31/2024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 Died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25 TAC §§97.3, 97.4, 97.6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The amendment to §97.3 adds melioidosis and </a:t>
                      </a:r>
                      <a:r>
                        <a:rPr lang="en-US" sz="900" dirty="0" err="1">
                          <a:effectLst/>
                          <a:latin typeface="Abadi"/>
                        </a:rPr>
                        <a:t>Cronobacter</a:t>
                      </a:r>
                      <a:r>
                        <a:rPr lang="en-US" sz="900" dirty="0">
                          <a:effectLst/>
                          <a:latin typeface="Abadi"/>
                        </a:rPr>
                        <a:t> spp. in infants as notifiable conditions in Texas.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The amendments to §97.4 and to §97.6 acceptable methods of reporting notifiable conditions to electronic data transmission, telephone, or fax.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extLst>
                  <a:ext uri="{0D108BD9-81ED-4DB2-BD59-A6C34878D82A}">
                    <a16:rowId xmlns:a16="http://schemas.microsoft.com/office/drawing/2014/main" val="305521657"/>
                  </a:ext>
                </a:extLst>
              </a:tr>
              <a:tr h="291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11/13/2024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Referred to State Affairs 03/10/25 - Died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HJR 91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Proposing a constitutional amendment recognizing the right of an individual to refuse a vaccination.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extLst>
                  <a:ext uri="{0D108BD9-81ED-4DB2-BD59-A6C34878D82A}">
                    <a16:rowId xmlns:a16="http://schemas.microsoft.com/office/drawing/2014/main" val="1599378051"/>
                  </a:ext>
                </a:extLst>
              </a:tr>
              <a:tr h="31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11/15/2024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Referred to Public Health 03/11/25 - Died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HB 1356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Relating to prohibited health care discrimination based on vaccination status; providing a civil penalty.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extLst>
                  <a:ext uri="{0D108BD9-81ED-4DB2-BD59-A6C34878D82A}">
                    <a16:rowId xmlns:a16="http://schemas.microsoft.com/office/drawing/2014/main" val="2808328999"/>
                  </a:ext>
                </a:extLst>
              </a:tr>
              <a:tr h="7004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11/25/2024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SB 407 referred to HHS 02/03/25, HB1468 referred to Public Health 03/11/25 -Died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HB 1468 &amp; SB 407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 panose="020B0604020104020204" pitchFamily="34" charset="0"/>
                        </a:rPr>
                        <a:t>Proposing healthcare facilities be unable to reject any vaccine exemption based on reasons of  conscience , including religious belief, or for any reason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extLst>
                  <a:ext uri="{0D108BD9-81ED-4DB2-BD59-A6C34878D82A}">
                    <a16:rowId xmlns:a16="http://schemas.microsoft.com/office/drawing/2014/main" val="1364890938"/>
                  </a:ext>
                </a:extLst>
              </a:tr>
              <a:tr h="583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11/12/2024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Referred to Trade, Workforce &amp; Economic Development 02/28/25 - Died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HB 383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Relating to prohibiting a private employer from adopting or enforcing COVID-19 vaccine mandates; authorizing an administrative penalty.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extLst>
                  <a:ext uri="{0D108BD9-81ED-4DB2-BD59-A6C34878D82A}">
                    <a16:rowId xmlns:a16="http://schemas.microsoft.com/office/drawing/2014/main" val="4195312233"/>
                  </a:ext>
                </a:extLst>
              </a:tr>
              <a:tr h="31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11/12/2024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Referred to Public Health 02/28/25 - Died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HB 468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Gives Texas Legislature final approval on any new vaccinations required by schools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extLst>
                  <a:ext uri="{0D108BD9-81ED-4DB2-BD59-A6C34878D82A}">
                    <a16:rowId xmlns:a16="http://schemas.microsoft.com/office/drawing/2014/main" val="4211417943"/>
                  </a:ext>
                </a:extLst>
              </a:tr>
              <a:tr h="437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11/12/2024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Referred to Education K-16 02/03/2025 - Died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SB 118/HB 3440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Relating to the repeal of the authority to exclude certain students without certain required immunizations from attending public school in times of emergency or epidemic.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extLst>
                  <a:ext uri="{0D108BD9-81ED-4DB2-BD59-A6C34878D82A}">
                    <a16:rowId xmlns:a16="http://schemas.microsoft.com/office/drawing/2014/main" val="77189781"/>
                  </a:ext>
                </a:extLst>
              </a:tr>
              <a:tr h="437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 panose="020B0604020104020204" pitchFamily="34" charset="0"/>
                        </a:rPr>
                        <a:t>02/03/2025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Referred to Human Services 03/14/25 - Died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HB 2374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Relating to infection prevention and control programs and other communicable diseases measures at certain long-term care facilities; authorizing an administrative penalty.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extLst>
                  <a:ext uri="{0D108BD9-81ED-4DB2-BD59-A6C34878D82A}">
                    <a16:rowId xmlns:a16="http://schemas.microsoft.com/office/drawing/2014/main" val="3901220763"/>
                  </a:ext>
                </a:extLst>
              </a:tr>
              <a:tr h="31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 panose="020B0604020104020204" pitchFamily="34" charset="0"/>
                        </a:rPr>
                        <a:t>02/25/2025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Referred to Public Health 03/21/25- Died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/>
                        </a:rPr>
                        <a:t>HB 3304</a:t>
                      </a:r>
                      <a:endParaRPr lang="en-US" sz="900" dirty="0">
                        <a:effectLst/>
                        <a:latin typeface="Abadi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badi" panose="020B0604020104020204" pitchFamily="34" charset="0"/>
                        </a:rPr>
                        <a:t>Relating to a prohibition on vaccine mandates.</a:t>
                      </a:r>
                      <a:endParaRPr lang="en-US" sz="9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6" marR="29736" marT="0" marB="0" anchor="b"/>
                </a:tc>
                <a:extLst>
                  <a:ext uri="{0D108BD9-81ED-4DB2-BD59-A6C34878D82A}">
                    <a16:rowId xmlns:a16="http://schemas.microsoft.com/office/drawing/2014/main" val="10306461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084911D-43AF-48D1-BBFE-DD97EBB56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97719" y="955645"/>
            <a:ext cx="34014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0665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49A-B68B-76F5-1A4D-4ED4890B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 Medium"/>
              </a:rPr>
              <a:t>State Legislative Update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5FA84-5FB4-D543-A8CF-304B871AB07C}"/>
              </a:ext>
            </a:extLst>
          </p:cNvPr>
          <p:cNvSpPr txBox="1"/>
          <p:nvPr/>
        </p:nvSpPr>
        <p:spPr>
          <a:xfrm>
            <a:off x="603504" y="941832"/>
            <a:ext cx="790041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HB 4535 passed and was signed by Governor Abbott. This bill requires patients to sign a form prior to receiving a COVID-19 vaccine that explains the following: </a:t>
            </a:r>
            <a:endParaRPr lang="en-US"/>
          </a:p>
          <a:p>
            <a:pPr marL="342900" indent="-342900">
              <a:buAutoNum type="arabicParenR"/>
            </a:pPr>
            <a:r>
              <a:rPr lang="en-US" dirty="0">
                <a:latin typeface="Calibri"/>
                <a:ea typeface="Calibri"/>
                <a:cs typeface="Calibri"/>
              </a:rPr>
              <a:t>The "expedited manner" in which the COVID-19 vaccine was developed.</a:t>
            </a:r>
            <a:endParaRPr lang="en-US" dirty="0">
              <a:ea typeface="Calibri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Calibri"/>
                <a:ea typeface="Calibri"/>
                <a:cs typeface="Calibri"/>
              </a:rPr>
              <a:t>If any long-term studies have been performed on the vaccine </a:t>
            </a:r>
            <a:endParaRPr lang="en-US" dirty="0">
              <a:ea typeface="Calibri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Calibri"/>
                <a:ea typeface="Calibri"/>
                <a:cs typeface="Calibri"/>
              </a:rPr>
              <a:t>If vaccine manufacturers are subject to civil liability</a:t>
            </a:r>
            <a:endParaRPr lang="en-US" dirty="0">
              <a:ea typeface="Calibri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Calibri"/>
                <a:ea typeface="Calibri"/>
                <a:cs typeface="Calibri"/>
              </a:rPr>
              <a:t>How to access VAERS</a:t>
            </a:r>
          </a:p>
          <a:p>
            <a:pPr marL="342900" indent="-342900">
              <a:buAutoNum type="arabicParenR"/>
            </a:pP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i="1" dirty="0">
                <a:latin typeface="Calibri"/>
                <a:ea typeface="Calibri"/>
                <a:cs typeface="Calibri"/>
              </a:rPr>
              <a:t>Goes into effect: </a:t>
            </a:r>
            <a:r>
              <a:rPr lang="en-US" b="1" i="1" dirty="0">
                <a:latin typeface="Calibri"/>
                <a:ea typeface="Calibri"/>
                <a:cs typeface="Calibri"/>
              </a:rPr>
              <a:t>September 1st, 2025</a:t>
            </a:r>
          </a:p>
          <a:p>
            <a:r>
              <a:rPr lang="en-US" i="1" dirty="0">
                <a:latin typeface="Calibri"/>
                <a:ea typeface="Calibri"/>
                <a:cs typeface="Calibri"/>
              </a:rPr>
              <a:t>The bill states Texas DSHS will provide the consent form. </a:t>
            </a:r>
          </a:p>
          <a:p>
            <a:endParaRPr lang="en-US" i="1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You can read the bill here:</a:t>
            </a:r>
            <a:r>
              <a:rPr lang="en-US" i="1" dirty="0">
                <a:latin typeface="Calibri"/>
                <a:ea typeface="Calibri"/>
                <a:cs typeface="Calibri"/>
              </a:rPr>
              <a:t> </a:t>
            </a:r>
            <a:r>
              <a:rPr lang="en-US" i="1" dirty="0">
                <a:ea typeface="Calibri"/>
                <a:hlinkClick r:id="rId2"/>
              </a:rPr>
              <a:t>https://capitol.texas.gov/BillLookup/history.aspx?LegSess=89R&amp;Bill=HB4535</a:t>
            </a:r>
            <a:r>
              <a:rPr lang="en-US" i="1" dirty="0">
                <a:ea typeface="Calibri"/>
              </a:rPr>
              <a:t> 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6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>
          <a:extLst>
            <a:ext uri="{FF2B5EF4-FFF2-40B4-BE49-F238E27FC236}">
              <a16:creationId xmlns:a16="http://schemas.microsoft.com/office/drawing/2014/main" id="{A5CC9458-F295-3877-9421-EACDB5B5D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>
            <a:extLst>
              <a:ext uri="{FF2B5EF4-FFF2-40B4-BE49-F238E27FC236}">
                <a16:creationId xmlns:a16="http://schemas.microsoft.com/office/drawing/2014/main" id="{5FA1AE41-61A0-4105-E593-BA768A3398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556" y="971476"/>
            <a:ext cx="8786192" cy="1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400" dirty="0"/>
              <a:t>Federal Legislative </a:t>
            </a:r>
            <a:br>
              <a:rPr lang="en-US" sz="2400" dirty="0"/>
            </a:br>
            <a:r>
              <a:rPr lang="en-US" sz="2400" dirty="0"/>
              <a:t>Update</a:t>
            </a:r>
            <a:br>
              <a:rPr lang="en-US" sz="2400" dirty="0"/>
            </a:br>
            <a:endParaRPr sz="2400" dirty="0"/>
          </a:p>
        </p:txBody>
      </p:sp>
      <p:pic>
        <p:nvPicPr>
          <p:cNvPr id="2" name="Picture 2" descr="States Capitol, Washington, D.C. ...">
            <a:extLst>
              <a:ext uri="{FF2B5EF4-FFF2-40B4-BE49-F238E27FC236}">
                <a16:creationId xmlns:a16="http://schemas.microsoft.com/office/drawing/2014/main" id="{8052F84F-0751-3F7F-E40A-5705B16B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52" y="607207"/>
            <a:ext cx="3847596" cy="31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3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181A3FF7-06C8-D342-4DF9-E6D123919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A9FBA4-A401-535B-3C25-A2468C7EBDFD}"/>
              </a:ext>
            </a:extLst>
          </p:cNvPr>
          <p:cNvSpPr txBox="1"/>
          <p:nvPr/>
        </p:nvSpPr>
        <p:spPr>
          <a:xfrm>
            <a:off x="1763567" y="259854"/>
            <a:ext cx="5188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1F82"/>
                </a:solidFill>
                <a:latin typeface="Franklin Gothic Demi" panose="020B0703020102020204" pitchFamily="34" charset="0"/>
              </a:rPr>
              <a:t>Federal Legislative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61601-70B7-0574-A6EE-4494C891C46D}"/>
              </a:ext>
            </a:extLst>
          </p:cNvPr>
          <p:cNvSpPr txBox="1"/>
          <p:nvPr/>
        </p:nvSpPr>
        <p:spPr>
          <a:xfrm>
            <a:off x="363669" y="785969"/>
            <a:ext cx="8781499" cy="45704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dirty="0">
                <a:latin typeface="Calibri"/>
              </a:rPr>
              <a:t>05/07 - CDC terminates the Healthcare Infection Control Practices Advisory Committee (HICPAC). APIC, IDSA and SHEA issued a joint statement calling for reinstatement of HICPAC. Currently, APIC is supporting evidence-based guidelines. There is concern that a HICPAC 2.0 may include members that are not going to represent IP interests. </a:t>
            </a:r>
          </a:p>
          <a:p>
            <a:pPr marL="285750" indent="-285750">
              <a:buFont typeface="Wingdings"/>
              <a:buChar char="v"/>
            </a:pPr>
            <a:r>
              <a:rPr lang="en-US" dirty="0">
                <a:latin typeface="Calibri"/>
              </a:rPr>
              <a:t>05/27 -RFK announces the CDC no longer recommends COVID-19 boosters for healthy children and pregnant women </a:t>
            </a:r>
          </a:p>
          <a:p>
            <a:pPr marL="285750" indent="-285750">
              <a:buFont typeface="Wingdings"/>
              <a:buChar char="v"/>
            </a:pPr>
            <a:r>
              <a:rPr lang="en-US" dirty="0">
                <a:latin typeface="Calibri"/>
              </a:rPr>
              <a:t>06/09 - RFK dismisses all 17 members of CDC's vaccine advisory committee (ACIP)</a:t>
            </a:r>
          </a:p>
          <a:p>
            <a:pPr marL="285750" indent="-285750">
              <a:buFont typeface="Wingdings"/>
              <a:buChar char="v"/>
            </a:pPr>
            <a:r>
              <a:rPr lang="en-US" dirty="0">
                <a:latin typeface="Calibri"/>
              </a:rPr>
              <a:t>06/11 - New ACIP members are announced, some new members are known for the vaccine skepticism. Now a total of 7 voting members.</a:t>
            </a:r>
          </a:p>
          <a:p>
            <a:pPr marL="285750" indent="-285750">
              <a:buFont typeface="Wingdings"/>
              <a:buChar char="v"/>
            </a:pPr>
            <a:r>
              <a:rPr lang="en-US" dirty="0">
                <a:latin typeface="Calibri"/>
              </a:rPr>
              <a:t>06/25 - 06/26 (ACIP meeting)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CDC adopts ACIP advice to lower RSV vaccine age threshold from 60 to 50 for high-risk adults. Approved inclusion of a new RSV monoclonal antibody (</a:t>
            </a:r>
            <a:r>
              <a:rPr lang="en-US" dirty="0" err="1">
                <a:latin typeface="Calibri"/>
                <a:ea typeface="Calibri"/>
                <a:cs typeface="Calibri"/>
              </a:rPr>
              <a:t>Clesrovimab</a:t>
            </a:r>
            <a:r>
              <a:rPr lang="en-US" dirty="0">
                <a:latin typeface="Calibri"/>
                <a:ea typeface="Calibri"/>
                <a:cs typeface="Calibri"/>
              </a:rPr>
              <a:t>) 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Voted to stop recommending influenza vaccines containing thimerosal</a:t>
            </a:r>
          </a:p>
          <a:p>
            <a:pPr marL="457200" lvl="2"/>
            <a:r>
              <a:rPr lang="en-US" i="1" dirty="0">
                <a:latin typeface="Calibri"/>
                <a:ea typeface="Calibri"/>
                <a:cs typeface="Calibri"/>
              </a:rPr>
              <a:t>American Academy of Pediatrics leaders condemned the ACIP agenda and has stated it will continue to publish its own guidance on vaccination. 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dirty="0">
                <a:latin typeface="Calibri"/>
                <a:ea typeface="Calibri"/>
                <a:cs typeface="Calibri"/>
              </a:rPr>
              <a:t>07/04 - "One Big Beautiful Bill" passes. There is an estimated 7 – 11 million* people who will lose Medicaid coverage. Experts expect largest impact to rural hospitals. </a:t>
            </a:r>
          </a:p>
          <a:p>
            <a:pPr marL="285750" indent="-285750">
              <a:buFont typeface="Wingdings"/>
              <a:buChar char="v"/>
            </a:pPr>
            <a:r>
              <a:rPr lang="en-US" dirty="0">
                <a:latin typeface="Calibri"/>
                <a:ea typeface="Calibri"/>
                <a:cs typeface="Calibri"/>
              </a:rPr>
              <a:t>07/07- AAP, IDSA, APHA, SMFM, MPHA and a pregnant physician filled suit in American Academy of Pediatrics vs. RFK in the U.S. District Court for the Distri t of Massachusetts to defend vaccine policy  </a:t>
            </a:r>
          </a:p>
          <a:p>
            <a:r>
              <a:rPr lang="en-US" sz="1100" i="1" dirty="0">
                <a:latin typeface="Calibri"/>
                <a:ea typeface="Calibri"/>
                <a:cs typeface="Calibri"/>
              </a:rPr>
              <a:t>    *The house, senate and news reports varied estimates between 10 – 17 million, the most reliable estimates place loss around 10 million people </a:t>
            </a:r>
          </a:p>
          <a:p>
            <a:endParaRPr lang="en-US" dirty="0">
              <a:ea typeface="Calibri"/>
            </a:endParaRPr>
          </a:p>
          <a:p>
            <a:pPr marL="285750" indent="-285750">
              <a:buFont typeface="Wingdings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6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2A1C3C75-83D6-141F-A913-D52593C6B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3A5170-3FAE-3893-1FDB-F22794268FE8}"/>
              </a:ext>
            </a:extLst>
          </p:cNvPr>
          <p:cNvSpPr txBox="1"/>
          <p:nvPr/>
        </p:nvSpPr>
        <p:spPr>
          <a:xfrm>
            <a:off x="308919" y="523220"/>
            <a:ext cx="8726175" cy="30777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kern="100" dirty="0">
                <a:solidFill>
                  <a:schemeClr val="tx1"/>
                </a:solidFill>
                <a:latin typeface="Abadi"/>
                <a:ea typeface="Aptos" panose="020B0004020202020204" pitchFamily="34" charset="0"/>
                <a:cs typeface="Times New Roman"/>
              </a:rPr>
              <a:t>APIC DFW GAC wrote a letter supporting vaccination and public health that was sent to our Texas representatives </a:t>
            </a:r>
            <a:endParaRPr lang="en-US" sz="1800" kern="100" dirty="0">
              <a:solidFill>
                <a:schemeClr val="tx1"/>
              </a:solidFill>
              <a:latin typeface="Abadi" panose="020B06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/>
            <a:endParaRPr lang="en-US" sz="1800" kern="100" dirty="0">
              <a:solidFill>
                <a:schemeClr val="tx1"/>
              </a:solidFill>
              <a:effectLst/>
              <a:latin typeface="Abadi" panose="020B06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/>
            <a:r>
              <a:rPr lang="en-US" sz="1800" kern="100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need you to use your voice… </a:t>
            </a:r>
          </a:p>
          <a:p>
            <a:pPr marR="0" lvl="0"/>
            <a:endParaRPr lang="en-US" sz="1800" kern="100" dirty="0">
              <a:solidFill>
                <a:schemeClr val="tx1"/>
              </a:solidFill>
              <a:latin typeface="Abadi" panose="020B06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700" kern="100" dirty="0">
                <a:solidFill>
                  <a:schemeClr val="tx1"/>
                </a:solidFill>
                <a:latin typeface="Calibri"/>
                <a:ea typeface="Roboto"/>
                <a:cs typeface="Roboto"/>
              </a:rPr>
              <a:t>The President has released his final budget proposal </a:t>
            </a:r>
            <a:r>
              <a:rPr lang="en-US" sz="1700" kern="100" dirty="0">
                <a:solidFill>
                  <a:schemeClr val="tx1"/>
                </a:solidFill>
                <a:effectLst/>
                <a:latin typeface="Calibri"/>
                <a:ea typeface="Roboto"/>
                <a:cs typeface="Roboto"/>
              </a:rPr>
              <a:t>for </a:t>
            </a:r>
            <a:r>
              <a:rPr lang="en-US" sz="1700" kern="100" dirty="0">
                <a:solidFill>
                  <a:schemeClr val="tx1"/>
                </a:solidFill>
                <a:latin typeface="Calibri"/>
                <a:ea typeface="Roboto"/>
                <a:cs typeface="Roboto"/>
              </a:rPr>
              <a:t>FY 2026</a:t>
            </a:r>
            <a:r>
              <a:rPr lang="en-US" sz="1700" kern="100" dirty="0">
                <a:solidFill>
                  <a:schemeClr val="tx1"/>
                </a:solidFill>
                <a:effectLst/>
                <a:latin typeface="Calibri"/>
                <a:ea typeface="Roboto"/>
                <a:cs typeface="Roboto"/>
              </a:rPr>
              <a:t>. </a:t>
            </a:r>
            <a:r>
              <a:rPr lang="en-US" sz="1700" kern="100" dirty="0">
                <a:solidFill>
                  <a:schemeClr val="tx1"/>
                </a:solidFill>
                <a:latin typeface="Calibri"/>
                <a:ea typeface="Roboto"/>
                <a:cs typeface="Roboto"/>
              </a:rPr>
              <a:t>With the passage of a Continuing Resolution (CR) </a:t>
            </a:r>
            <a:r>
              <a:rPr lang="en-US" sz="1700" kern="100" dirty="0">
                <a:solidFill>
                  <a:schemeClr val="tx1"/>
                </a:solidFill>
                <a:effectLst/>
                <a:latin typeface="Calibri"/>
                <a:ea typeface="Roboto"/>
                <a:cs typeface="Roboto"/>
              </a:rPr>
              <a:t>to </a:t>
            </a:r>
            <a:r>
              <a:rPr lang="en-US" sz="1700" kern="100" dirty="0">
                <a:solidFill>
                  <a:schemeClr val="tx1"/>
                </a:solidFill>
                <a:latin typeface="Calibri"/>
                <a:ea typeface="Roboto"/>
                <a:cs typeface="Roboto"/>
              </a:rPr>
              <a:t>flat fund the </a:t>
            </a:r>
            <a:r>
              <a:rPr lang="en-US" sz="1700" kern="100" dirty="0">
                <a:solidFill>
                  <a:schemeClr val="tx1"/>
                </a:solidFill>
                <a:effectLst/>
                <a:latin typeface="Calibri"/>
                <a:ea typeface="Roboto"/>
                <a:cs typeface="Roboto"/>
              </a:rPr>
              <a:t>federal </a:t>
            </a:r>
            <a:r>
              <a:rPr lang="en-US" sz="1700" kern="100" dirty="0">
                <a:solidFill>
                  <a:schemeClr val="tx1"/>
                </a:solidFill>
                <a:latin typeface="Calibri"/>
                <a:ea typeface="Roboto"/>
                <a:cs typeface="Roboto"/>
              </a:rPr>
              <a:t>government for FY 2025, it is </a:t>
            </a:r>
            <a:r>
              <a:rPr lang="en-US" sz="1700" kern="100" dirty="0">
                <a:solidFill>
                  <a:schemeClr val="tx1"/>
                </a:solidFill>
                <a:effectLst/>
                <a:latin typeface="Calibri"/>
                <a:ea typeface="Roboto"/>
                <a:cs typeface="Roboto"/>
              </a:rPr>
              <a:t>important to </a:t>
            </a:r>
            <a:r>
              <a:rPr lang="en-US" sz="1700" kern="100" dirty="0">
                <a:solidFill>
                  <a:schemeClr val="tx1"/>
                </a:solidFill>
                <a:latin typeface="Calibri"/>
                <a:ea typeface="Roboto"/>
                <a:cs typeface="Roboto"/>
              </a:rPr>
              <a:t>advocate now for funding infection prevention and control priorities </a:t>
            </a:r>
            <a:r>
              <a:rPr lang="en-US" sz="1700" kern="100" dirty="0">
                <a:solidFill>
                  <a:schemeClr val="tx1"/>
                </a:solidFill>
                <a:effectLst/>
                <a:latin typeface="Calibri"/>
                <a:ea typeface="Roboto"/>
                <a:cs typeface="Roboto"/>
              </a:rPr>
              <a:t>in </a:t>
            </a:r>
            <a:r>
              <a:rPr lang="en-US" sz="1700" kern="100" dirty="0">
                <a:solidFill>
                  <a:schemeClr val="tx1"/>
                </a:solidFill>
                <a:latin typeface="Calibri"/>
                <a:ea typeface="Roboto"/>
                <a:cs typeface="Roboto"/>
              </a:rPr>
              <a:t>FY 2026, particularly as Congress completes its budget work </a:t>
            </a:r>
            <a:r>
              <a:rPr lang="en-US" sz="1700" kern="100" dirty="0">
                <a:solidFill>
                  <a:schemeClr val="tx1"/>
                </a:solidFill>
                <a:effectLst/>
                <a:latin typeface="Calibri"/>
                <a:ea typeface="Roboto"/>
                <a:cs typeface="Roboto"/>
              </a:rPr>
              <a:t>and </a:t>
            </a:r>
            <a:r>
              <a:rPr lang="en-US" sz="1700" kern="100" dirty="0">
                <a:solidFill>
                  <a:schemeClr val="tx1"/>
                </a:solidFill>
                <a:latin typeface="Calibri"/>
                <a:ea typeface="Roboto"/>
                <a:cs typeface="Roboto"/>
              </a:rPr>
              <a:t>turns to its appropriations work</a:t>
            </a:r>
            <a:r>
              <a:rPr lang="en-US" sz="1700" kern="100" dirty="0">
                <a:solidFill>
                  <a:schemeClr val="tx1"/>
                </a:solidFill>
                <a:effectLst/>
                <a:latin typeface="Calibri"/>
                <a:ea typeface="Roboto"/>
                <a:cs typeface="Roboto"/>
              </a:rPr>
              <a:t>.</a:t>
            </a:r>
            <a:r>
              <a:rPr lang="en-US" sz="1700" kern="100" dirty="0">
                <a:solidFill>
                  <a:srgbClr val="585858"/>
                </a:solidFill>
                <a:latin typeface="Roboto"/>
                <a:ea typeface="Roboto"/>
                <a:cs typeface="Roboto"/>
              </a:rPr>
              <a:t> </a:t>
            </a:r>
            <a:r>
              <a:rPr lang="en-US" sz="1800" kern="100" dirty="0">
                <a:latin typeface="Abadi"/>
                <a:ea typeface="Aptos" panose="020B0004020202020204" pitchFamily="34" charset="0"/>
                <a:cs typeface="Times New Roman"/>
              </a:rPr>
              <a:t> 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badi"/>
                <a:ea typeface="Aptos" panose="020B0004020202020204" pitchFamily="34" charset="0"/>
                <a:cs typeface="Times New Roman"/>
              </a:rPr>
              <a:t>Numbers matter – the more messages Congress and the Administration get from their constituents the more they pay attention. </a:t>
            </a:r>
            <a:endParaRPr lang="en-US">
              <a:latin typeface="Abadi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2CE74-73E5-0815-A00B-40495A870141}"/>
              </a:ext>
            </a:extLst>
          </p:cNvPr>
          <p:cNvSpPr txBox="1"/>
          <p:nvPr/>
        </p:nvSpPr>
        <p:spPr>
          <a:xfrm>
            <a:off x="1977886" y="128588"/>
            <a:ext cx="5188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1F82"/>
                </a:solidFill>
                <a:latin typeface="Franklin Gothic Demi" panose="020B0703020102020204" pitchFamily="34" charset="0"/>
              </a:rPr>
              <a:t>Take Action</a:t>
            </a:r>
            <a:endParaRPr lang="en-US" sz="2800" dirty="0">
              <a:solidFill>
                <a:srgbClr val="001F82"/>
              </a:solidFill>
              <a:latin typeface="Gotham Bold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2AD04-E01C-4ED4-932C-1A6F466A00BA}"/>
              </a:ext>
            </a:extLst>
          </p:cNvPr>
          <p:cNvSpPr txBox="1"/>
          <p:nvPr/>
        </p:nvSpPr>
        <p:spPr>
          <a:xfrm>
            <a:off x="5529263" y="3788417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 the QR code to send a letter!</a:t>
            </a:r>
          </a:p>
        </p:txBody>
      </p:sp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3104DC3-0E20-ADF9-3CCF-8463BDBE3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07" y="3356811"/>
            <a:ext cx="1547491" cy="15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8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6b8c3793e_1_56"/>
          <p:cNvSpPr txBox="1">
            <a:spLocks noGrp="1"/>
          </p:cNvSpPr>
          <p:nvPr>
            <p:ph type="title"/>
          </p:nvPr>
        </p:nvSpPr>
        <p:spPr>
          <a:xfrm>
            <a:off x="511900" y="1941681"/>
            <a:ext cx="3104400" cy="17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 Thank you!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D64BE-87EE-4CB0-8B03-2835011A3741}"/>
              </a:ext>
            </a:extLst>
          </p:cNvPr>
          <p:cNvSpPr txBox="1"/>
          <p:nvPr/>
        </p:nvSpPr>
        <p:spPr>
          <a:xfrm>
            <a:off x="4197096" y="2651760"/>
            <a:ext cx="410565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Thank you to our APIC DFW GAC Team! </a:t>
            </a:r>
          </a:p>
          <a:p>
            <a:r>
              <a:rPr lang="en-US" dirty="0"/>
              <a:t>Jasmine Cluck</a:t>
            </a:r>
          </a:p>
          <a:p>
            <a:r>
              <a:rPr lang="en-US" dirty="0"/>
              <a:t>Patti Grant </a:t>
            </a:r>
          </a:p>
          <a:p>
            <a:r>
              <a:rPr lang="en-US" dirty="0"/>
              <a:t>Rachel Watson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0CCB-7A84-8A93-5827-85001282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70" y="2072778"/>
            <a:ext cx="3506736" cy="1747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otham Medium"/>
              </a:rPr>
              <a:t>APIC DFW Education Session- The State of Legislative Affairs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F0560-0D52-C715-857C-2752A811F5FF}"/>
              </a:ext>
            </a:extLst>
          </p:cNvPr>
          <p:cNvSpPr txBox="1"/>
          <p:nvPr/>
        </p:nvSpPr>
        <p:spPr>
          <a:xfrm>
            <a:off x="4361688" y="2948940"/>
            <a:ext cx="410565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Original presentation by: </a:t>
            </a:r>
          </a:p>
          <a:p>
            <a:r>
              <a:rPr lang="en-US" dirty="0"/>
              <a:t>Carol McLay, DrPH, MPH, CIC, FAPIC, FSHEA </a:t>
            </a:r>
          </a:p>
          <a:p>
            <a:r>
              <a:rPr lang="en-US" dirty="0"/>
              <a:t>Lisa L. Tomlinson, MA, CAE </a:t>
            </a:r>
          </a:p>
        </p:txBody>
      </p:sp>
    </p:spTree>
    <p:extLst>
      <p:ext uri="{BB962C8B-B14F-4D97-AF65-F5344CB8AC3E}">
        <p14:creationId xmlns:p14="http://schemas.microsoft.com/office/powerpoint/2010/main" val="994225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8ce9735-928d-4226-b3a5-180101d3b3b5" xsi:nil="true"/>
    <TaxCatchAll xmlns="5dfa559b-584f-4472-9308-504393d558fe" xsi:nil="true"/>
    <lcf76f155ced4ddcb4097134ff3c332f xmlns="48ce9735-928d-4226-b3a5-180101d3b3b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7FB66EDA63E45BA8523FDB98E5384" ma:contentTypeVersion="20" ma:contentTypeDescription="Create a new document." ma:contentTypeScope="" ma:versionID="87a1fb3946cb6b708457b7c61829324e">
  <xsd:schema xmlns:xsd="http://www.w3.org/2001/XMLSchema" xmlns:xs="http://www.w3.org/2001/XMLSchema" xmlns:p="http://schemas.microsoft.com/office/2006/metadata/properties" xmlns:ns2="48ce9735-928d-4226-b3a5-180101d3b3b5" xmlns:ns3="5dfa559b-584f-4472-9308-504393d558fe" targetNamespace="http://schemas.microsoft.com/office/2006/metadata/properties" ma:root="true" ma:fieldsID="a975ed7ddd0503bd33cf0d804f9368dd" ns2:_="" ns3:_="">
    <xsd:import namespace="48ce9735-928d-4226-b3a5-180101d3b3b5"/>
    <xsd:import namespace="5dfa559b-584f-4472-9308-504393d55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e9735-928d-4226-b3a5-180101d3b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7689d5b-45da-4f0b-aafd-6c6cf6f6f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a559b-584f-4472-9308-504393d55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9a4755-4677-4dc8-833d-cdcc0755c796}" ma:internalName="TaxCatchAll" ma:showField="CatchAllData" ma:web="5dfa559b-584f-4472-9308-504393d55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865351-D743-4801-90B5-2AB752447CBC}">
  <ds:schemaRefs>
    <ds:schemaRef ds:uri="http://schemas.microsoft.com/office/2006/metadata/properties"/>
    <ds:schemaRef ds:uri="http://schemas.microsoft.com/office/infopath/2007/PartnerControls"/>
    <ds:schemaRef ds:uri="48ce9735-928d-4226-b3a5-180101d3b3b5"/>
    <ds:schemaRef ds:uri="5dfa559b-584f-4472-9308-504393d558fe"/>
  </ds:schemaRefs>
</ds:datastoreItem>
</file>

<file path=customXml/itemProps2.xml><?xml version="1.0" encoding="utf-8"?>
<ds:datastoreItem xmlns:ds="http://schemas.openxmlformats.org/officeDocument/2006/customXml" ds:itemID="{D22CC594-1348-42A8-8C29-3D0C8FE90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e9735-928d-4226-b3a5-180101d3b3b5"/>
    <ds:schemaRef ds:uri="5dfa559b-584f-4472-9308-504393d55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F398D2-3569-4B62-BF86-003443A0D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659</Words>
  <Application>Microsoft Office PowerPoint</Application>
  <PresentationFormat>On-screen Show (16:9)</PresentationFormat>
  <Paragraphs>63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APIC Chapter Update – July 2025 Government Affairs Committee (This presentation includes updates from May, June and July)</vt:lpstr>
      <vt:lpstr>State Legislative Update </vt:lpstr>
      <vt:lpstr>PowerPoint Presentation</vt:lpstr>
      <vt:lpstr>State Legislative Update </vt:lpstr>
      <vt:lpstr>Federal Legislative  Update </vt:lpstr>
      <vt:lpstr>PowerPoint Presentation</vt:lpstr>
      <vt:lpstr>PowerPoint Presentation</vt:lpstr>
      <vt:lpstr>Questions? Thank you!</vt:lpstr>
      <vt:lpstr>APIC DFW Education Session- The State of Legislative Affairs </vt:lpstr>
      <vt:lpstr>PowerPoint Presentation</vt:lpstr>
      <vt:lpstr>PowerPoint Presentation</vt:lpstr>
      <vt:lpstr>Implementation Science and Education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APIC Chapter Update – April 2025</dc:title>
  <dc:creator>Liz Garman</dc:creator>
  <cp:lastModifiedBy>Lavis, Mary M</cp:lastModifiedBy>
  <cp:revision>611</cp:revision>
  <dcterms:modified xsi:type="dcterms:W3CDTF">2025-07-10T17:25:57Z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0x010100DE67FB66EDA63E45BA8523FDB98E5384</vt:lpwstr>
  </property>
  <property fmtid="{D5CDD505-2E9C-101B-9397-08002B2CF9AE}" pid="3" name="MediaServiceImageTags">
    <vt:lpwstr/>
  </property>
</Properties>
</file>