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71" r:id="rId2"/>
    <p:sldId id="277" r:id="rId3"/>
    <p:sldId id="279" r:id="rId4"/>
    <p:sldId id="281" r:id="rId5"/>
    <p:sldId id="280" r:id="rId6"/>
    <p:sldId id="294" r:id="rId7"/>
    <p:sldId id="286" r:id="rId8"/>
    <p:sldId id="295" r:id="rId9"/>
    <p:sldId id="299" r:id="rId10"/>
    <p:sldId id="297" r:id="rId11"/>
    <p:sldId id="300" r:id="rId12"/>
    <p:sldId id="301" r:id="rId13"/>
    <p:sldId id="302" r:id="rId14"/>
    <p:sldId id="298" r:id="rId15"/>
    <p:sldId id="304" r:id="rId16"/>
    <p:sldId id="305" r:id="rId17"/>
    <p:sldId id="303" r:id="rId18"/>
    <p:sldId id="306" r:id="rId19"/>
    <p:sldId id="282" r:id="rId20"/>
    <p:sldId id="283" r:id="rId21"/>
    <p:sldId id="307" r:id="rId22"/>
    <p:sldId id="308" r:id="rId23"/>
    <p:sldId id="309" r:id="rId24"/>
    <p:sldId id="310" r:id="rId25"/>
    <p:sldId id="284" r:id="rId26"/>
    <p:sldId id="285" r:id="rId27"/>
    <p:sldId id="287" r:id="rId28"/>
    <p:sldId id="31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5E3"/>
    <a:srgbClr val="F2C5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5D94ED-E5FC-4387-A0A4-C28C9BF3B7F7}" v="2" dt="2024-10-10T23:00:51.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66802" autoAdjust="0"/>
  </p:normalViewPr>
  <p:slideViewPr>
    <p:cSldViewPr snapToGrid="0">
      <p:cViewPr varScale="1">
        <p:scale>
          <a:sx n="85" d="100"/>
          <a:sy n="85" d="100"/>
        </p:scale>
        <p:origin x="1680" y="90"/>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ldin, Teri" userId="235fc4ff-1196-432c-af57-17f651b99c2c" providerId="ADAL" clId="{6D5D94ED-E5FC-4387-A0A4-C28C9BF3B7F7}"/>
    <pc:docChg chg="modSld">
      <pc:chgData name="Mauldin, Teri" userId="235fc4ff-1196-432c-af57-17f651b99c2c" providerId="ADAL" clId="{6D5D94ED-E5FC-4387-A0A4-C28C9BF3B7F7}" dt="2024-10-10T23:00:51.063" v="1" actId="20577"/>
      <pc:docMkLst>
        <pc:docMk/>
      </pc:docMkLst>
      <pc:sldChg chg="modSp">
        <pc:chgData name="Mauldin, Teri" userId="235fc4ff-1196-432c-af57-17f651b99c2c" providerId="ADAL" clId="{6D5D94ED-E5FC-4387-A0A4-C28C9BF3B7F7}" dt="2024-10-10T23:00:51.063" v="1" actId="20577"/>
        <pc:sldMkLst>
          <pc:docMk/>
          <pc:sldMk cId="2150606800" sldId="280"/>
        </pc:sldMkLst>
        <pc:graphicFrameChg chg="mod">
          <ac:chgData name="Mauldin, Teri" userId="235fc4ff-1196-432c-af57-17f651b99c2c" providerId="ADAL" clId="{6D5D94ED-E5FC-4387-A0A4-C28C9BF3B7F7}" dt="2024-10-10T23:00:51.063" v="1" actId="20577"/>
          <ac:graphicFrameMkLst>
            <pc:docMk/>
            <pc:sldMk cId="2150606800" sldId="280"/>
            <ac:graphicFrameMk id="4" creationId="{FC83CE5B-A1C8-45BF-91D6-295AA720038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80899-5FF8-46F9-9C55-039153E7EC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12FCEAB-F12A-4E59-9753-212BFBDED84A}">
      <dgm:prSet phldrT="[Text]"/>
      <dgm:spPr/>
      <dgm:t>
        <a:bodyPr/>
        <a:lstStyle/>
        <a:p>
          <a:r>
            <a:rPr lang="en-US" dirty="0"/>
            <a:t>Knowledge sharing</a:t>
          </a:r>
        </a:p>
      </dgm:t>
    </dgm:pt>
    <dgm:pt modelId="{40447FDD-E349-4582-A32B-DB40361F3F8E}" type="parTrans" cxnId="{35EA3734-BC45-43B8-9A01-636920D9A7AD}">
      <dgm:prSet/>
      <dgm:spPr/>
      <dgm:t>
        <a:bodyPr/>
        <a:lstStyle/>
        <a:p>
          <a:endParaRPr lang="en-US"/>
        </a:p>
      </dgm:t>
    </dgm:pt>
    <dgm:pt modelId="{BEB5C149-EBFA-4533-89B9-0B762B8A793E}" type="sibTrans" cxnId="{35EA3734-BC45-43B8-9A01-636920D9A7AD}">
      <dgm:prSet/>
      <dgm:spPr/>
      <dgm:t>
        <a:bodyPr/>
        <a:lstStyle/>
        <a:p>
          <a:endParaRPr lang="en-US"/>
        </a:p>
      </dgm:t>
    </dgm:pt>
    <dgm:pt modelId="{3F757C1B-1235-408E-A041-A18DE543CF69}">
      <dgm:prSet phldrT="[Text]"/>
      <dgm:spPr/>
      <dgm:t>
        <a:bodyPr/>
        <a:lstStyle/>
        <a:p>
          <a:r>
            <a:rPr lang="en-US" dirty="0"/>
            <a:t>Elevate Your Practice</a:t>
          </a:r>
        </a:p>
      </dgm:t>
    </dgm:pt>
    <dgm:pt modelId="{00029E59-9E95-4F21-9773-CD7ED3ED1436}" type="parTrans" cxnId="{43F267B8-C9D3-44CF-B153-40C54CEAC501}">
      <dgm:prSet/>
      <dgm:spPr/>
      <dgm:t>
        <a:bodyPr/>
        <a:lstStyle/>
        <a:p>
          <a:endParaRPr lang="en-US"/>
        </a:p>
      </dgm:t>
    </dgm:pt>
    <dgm:pt modelId="{1DFC2266-AD64-4429-B019-50D9E88C5C28}" type="sibTrans" cxnId="{43F267B8-C9D3-44CF-B153-40C54CEAC501}">
      <dgm:prSet/>
      <dgm:spPr/>
      <dgm:t>
        <a:bodyPr/>
        <a:lstStyle/>
        <a:p>
          <a:endParaRPr lang="en-US"/>
        </a:p>
      </dgm:t>
    </dgm:pt>
    <dgm:pt modelId="{052C388D-66E1-4020-A2F3-9044EC5E824A}">
      <dgm:prSet phldrT="[Text]"/>
      <dgm:spPr/>
      <dgm:t>
        <a:bodyPr/>
        <a:lstStyle/>
        <a:p>
          <a:r>
            <a:rPr lang="en-US" dirty="0"/>
            <a:t>Elevate your Facility</a:t>
          </a:r>
        </a:p>
      </dgm:t>
    </dgm:pt>
    <dgm:pt modelId="{687A083D-A623-4847-BEF3-384799F7B9A8}" type="parTrans" cxnId="{EDD50213-C05D-422C-844F-CACEED7F11EC}">
      <dgm:prSet/>
      <dgm:spPr/>
      <dgm:t>
        <a:bodyPr/>
        <a:lstStyle/>
        <a:p>
          <a:endParaRPr lang="en-US"/>
        </a:p>
      </dgm:t>
    </dgm:pt>
    <dgm:pt modelId="{20A22AB8-EB74-4427-9518-7BC379E9B157}" type="sibTrans" cxnId="{EDD50213-C05D-422C-844F-CACEED7F11EC}">
      <dgm:prSet/>
      <dgm:spPr/>
      <dgm:t>
        <a:bodyPr/>
        <a:lstStyle/>
        <a:p>
          <a:endParaRPr lang="en-US"/>
        </a:p>
      </dgm:t>
    </dgm:pt>
    <dgm:pt modelId="{7B4E39AC-7A7F-4027-AF87-EFBF488F6EFE}">
      <dgm:prSet phldrT="[Text]"/>
      <dgm:spPr/>
      <dgm:t>
        <a:bodyPr/>
        <a:lstStyle/>
        <a:p>
          <a:r>
            <a:rPr lang="en-US" dirty="0"/>
            <a:t>Fellowship Status</a:t>
          </a:r>
        </a:p>
      </dgm:t>
    </dgm:pt>
    <dgm:pt modelId="{93BF0F2D-3349-4334-B956-3929D92B1FFB}" type="parTrans" cxnId="{BAD59A99-CD60-42E8-B075-39D781CE5811}">
      <dgm:prSet/>
      <dgm:spPr/>
      <dgm:t>
        <a:bodyPr/>
        <a:lstStyle/>
        <a:p>
          <a:endParaRPr lang="en-US"/>
        </a:p>
      </dgm:t>
    </dgm:pt>
    <dgm:pt modelId="{D2177BA1-CC04-4921-B9C5-35B6C65D728D}" type="sibTrans" cxnId="{BAD59A99-CD60-42E8-B075-39D781CE5811}">
      <dgm:prSet/>
      <dgm:spPr/>
      <dgm:t>
        <a:bodyPr/>
        <a:lstStyle/>
        <a:p>
          <a:endParaRPr lang="en-US"/>
        </a:p>
      </dgm:t>
    </dgm:pt>
    <dgm:pt modelId="{AAABD138-33D7-4ECF-8E41-388EF77CCEF7}">
      <dgm:prSet phldrT="[Text]"/>
      <dgm:spPr/>
      <dgm:t>
        <a:bodyPr/>
        <a:lstStyle/>
        <a:p>
          <a:r>
            <a:rPr lang="en-US" dirty="0"/>
            <a:t>Networking</a:t>
          </a:r>
        </a:p>
      </dgm:t>
    </dgm:pt>
    <dgm:pt modelId="{208DA400-C35E-47F4-8AB8-DDB38BE88E85}" type="parTrans" cxnId="{D4AFA336-3E85-456F-B3AF-DB4F0AB2344B}">
      <dgm:prSet/>
      <dgm:spPr/>
      <dgm:t>
        <a:bodyPr/>
        <a:lstStyle/>
        <a:p>
          <a:endParaRPr lang="en-US"/>
        </a:p>
      </dgm:t>
    </dgm:pt>
    <dgm:pt modelId="{921D5348-C197-41B1-8A0D-6830512221C2}" type="sibTrans" cxnId="{D4AFA336-3E85-456F-B3AF-DB4F0AB2344B}">
      <dgm:prSet/>
      <dgm:spPr/>
      <dgm:t>
        <a:bodyPr/>
        <a:lstStyle/>
        <a:p>
          <a:endParaRPr lang="en-US"/>
        </a:p>
      </dgm:t>
    </dgm:pt>
    <dgm:pt modelId="{64E1EEAB-07C6-4B5A-A638-A9F086825D0D}" type="pres">
      <dgm:prSet presAssocID="{91880899-5FF8-46F9-9C55-039153E7EC7D}" presName="diagram" presStyleCnt="0">
        <dgm:presLayoutVars>
          <dgm:dir/>
          <dgm:resizeHandles val="exact"/>
        </dgm:presLayoutVars>
      </dgm:prSet>
      <dgm:spPr/>
    </dgm:pt>
    <dgm:pt modelId="{AC571DDE-2E2E-42E5-A2EE-82B6CE1A1635}" type="pres">
      <dgm:prSet presAssocID="{112FCEAB-F12A-4E59-9753-212BFBDED84A}" presName="node" presStyleLbl="node1" presStyleIdx="0" presStyleCnt="5">
        <dgm:presLayoutVars>
          <dgm:bulletEnabled val="1"/>
        </dgm:presLayoutVars>
      </dgm:prSet>
      <dgm:spPr/>
    </dgm:pt>
    <dgm:pt modelId="{ABE61413-0309-40A1-8619-BAAA2A1172EA}" type="pres">
      <dgm:prSet presAssocID="{BEB5C149-EBFA-4533-89B9-0B762B8A793E}" presName="sibTrans" presStyleCnt="0"/>
      <dgm:spPr/>
    </dgm:pt>
    <dgm:pt modelId="{8233FF13-440D-4D7D-A925-75E695F0E0DB}" type="pres">
      <dgm:prSet presAssocID="{3F757C1B-1235-408E-A041-A18DE543CF69}" presName="node" presStyleLbl="node1" presStyleIdx="1" presStyleCnt="5">
        <dgm:presLayoutVars>
          <dgm:bulletEnabled val="1"/>
        </dgm:presLayoutVars>
      </dgm:prSet>
      <dgm:spPr/>
    </dgm:pt>
    <dgm:pt modelId="{283B7643-EC31-43A8-923E-A0CE9C08A491}" type="pres">
      <dgm:prSet presAssocID="{1DFC2266-AD64-4429-B019-50D9E88C5C28}" presName="sibTrans" presStyleCnt="0"/>
      <dgm:spPr/>
    </dgm:pt>
    <dgm:pt modelId="{B77CA371-B0FD-4E75-8C02-D341432FEA36}" type="pres">
      <dgm:prSet presAssocID="{052C388D-66E1-4020-A2F3-9044EC5E824A}" presName="node" presStyleLbl="node1" presStyleIdx="2" presStyleCnt="5">
        <dgm:presLayoutVars>
          <dgm:bulletEnabled val="1"/>
        </dgm:presLayoutVars>
      </dgm:prSet>
      <dgm:spPr/>
    </dgm:pt>
    <dgm:pt modelId="{82F38AB3-0B08-4243-8FDF-4CDBB2EF8D8D}" type="pres">
      <dgm:prSet presAssocID="{20A22AB8-EB74-4427-9518-7BC379E9B157}" presName="sibTrans" presStyleCnt="0"/>
      <dgm:spPr/>
    </dgm:pt>
    <dgm:pt modelId="{43771B1D-6661-4C99-9FDB-04C206EC19F3}" type="pres">
      <dgm:prSet presAssocID="{7B4E39AC-7A7F-4027-AF87-EFBF488F6EFE}" presName="node" presStyleLbl="node1" presStyleIdx="3" presStyleCnt="5">
        <dgm:presLayoutVars>
          <dgm:bulletEnabled val="1"/>
        </dgm:presLayoutVars>
      </dgm:prSet>
      <dgm:spPr/>
    </dgm:pt>
    <dgm:pt modelId="{A8B80683-ECD2-4474-B205-001C4937B63A}" type="pres">
      <dgm:prSet presAssocID="{D2177BA1-CC04-4921-B9C5-35B6C65D728D}" presName="sibTrans" presStyleCnt="0"/>
      <dgm:spPr/>
    </dgm:pt>
    <dgm:pt modelId="{8641E3E7-7F5C-4AAF-A619-5CE463D34A97}" type="pres">
      <dgm:prSet presAssocID="{AAABD138-33D7-4ECF-8E41-388EF77CCEF7}" presName="node" presStyleLbl="node1" presStyleIdx="4" presStyleCnt="5">
        <dgm:presLayoutVars>
          <dgm:bulletEnabled val="1"/>
        </dgm:presLayoutVars>
      </dgm:prSet>
      <dgm:spPr/>
    </dgm:pt>
  </dgm:ptLst>
  <dgm:cxnLst>
    <dgm:cxn modelId="{BE1C220D-1611-4C82-8B64-0792C1AF3DF7}" type="presOf" srcId="{052C388D-66E1-4020-A2F3-9044EC5E824A}" destId="{B77CA371-B0FD-4E75-8C02-D341432FEA36}" srcOrd="0" destOrd="0" presId="urn:microsoft.com/office/officeart/2005/8/layout/default"/>
    <dgm:cxn modelId="{90352511-EABF-401F-A708-6DFC10EBF9B0}" type="presOf" srcId="{3F757C1B-1235-408E-A041-A18DE543CF69}" destId="{8233FF13-440D-4D7D-A925-75E695F0E0DB}" srcOrd="0" destOrd="0" presId="urn:microsoft.com/office/officeart/2005/8/layout/default"/>
    <dgm:cxn modelId="{EDD50213-C05D-422C-844F-CACEED7F11EC}" srcId="{91880899-5FF8-46F9-9C55-039153E7EC7D}" destId="{052C388D-66E1-4020-A2F3-9044EC5E824A}" srcOrd="2" destOrd="0" parTransId="{687A083D-A623-4847-BEF3-384799F7B9A8}" sibTransId="{20A22AB8-EB74-4427-9518-7BC379E9B157}"/>
    <dgm:cxn modelId="{35EA3734-BC45-43B8-9A01-636920D9A7AD}" srcId="{91880899-5FF8-46F9-9C55-039153E7EC7D}" destId="{112FCEAB-F12A-4E59-9753-212BFBDED84A}" srcOrd="0" destOrd="0" parTransId="{40447FDD-E349-4582-A32B-DB40361F3F8E}" sibTransId="{BEB5C149-EBFA-4533-89B9-0B762B8A793E}"/>
    <dgm:cxn modelId="{D4AFA336-3E85-456F-B3AF-DB4F0AB2344B}" srcId="{91880899-5FF8-46F9-9C55-039153E7EC7D}" destId="{AAABD138-33D7-4ECF-8E41-388EF77CCEF7}" srcOrd="4" destOrd="0" parTransId="{208DA400-C35E-47F4-8AB8-DDB38BE88E85}" sibTransId="{921D5348-C197-41B1-8A0D-6830512221C2}"/>
    <dgm:cxn modelId="{BAD59A99-CD60-42E8-B075-39D781CE5811}" srcId="{91880899-5FF8-46F9-9C55-039153E7EC7D}" destId="{7B4E39AC-7A7F-4027-AF87-EFBF488F6EFE}" srcOrd="3" destOrd="0" parTransId="{93BF0F2D-3349-4334-B956-3929D92B1FFB}" sibTransId="{D2177BA1-CC04-4921-B9C5-35B6C65D728D}"/>
    <dgm:cxn modelId="{E550149E-CB30-4752-BDCA-DE14E18A18B3}" type="presOf" srcId="{7B4E39AC-7A7F-4027-AF87-EFBF488F6EFE}" destId="{43771B1D-6661-4C99-9FDB-04C206EC19F3}" srcOrd="0" destOrd="0" presId="urn:microsoft.com/office/officeart/2005/8/layout/default"/>
    <dgm:cxn modelId="{43F267B8-C9D3-44CF-B153-40C54CEAC501}" srcId="{91880899-5FF8-46F9-9C55-039153E7EC7D}" destId="{3F757C1B-1235-408E-A041-A18DE543CF69}" srcOrd="1" destOrd="0" parTransId="{00029E59-9E95-4F21-9773-CD7ED3ED1436}" sibTransId="{1DFC2266-AD64-4429-B019-50D9E88C5C28}"/>
    <dgm:cxn modelId="{978E9FCB-ECFC-42C3-8CDE-499FA311557D}" type="presOf" srcId="{AAABD138-33D7-4ECF-8E41-388EF77CCEF7}" destId="{8641E3E7-7F5C-4AAF-A619-5CE463D34A97}" srcOrd="0" destOrd="0" presId="urn:microsoft.com/office/officeart/2005/8/layout/default"/>
    <dgm:cxn modelId="{F328C1E6-07F8-44A8-ADEF-E447898D9561}" type="presOf" srcId="{112FCEAB-F12A-4E59-9753-212BFBDED84A}" destId="{AC571DDE-2E2E-42E5-A2EE-82B6CE1A1635}" srcOrd="0" destOrd="0" presId="urn:microsoft.com/office/officeart/2005/8/layout/default"/>
    <dgm:cxn modelId="{EEC788ED-D34E-4657-ABDF-7620279F00DC}" type="presOf" srcId="{91880899-5FF8-46F9-9C55-039153E7EC7D}" destId="{64E1EEAB-07C6-4B5A-A638-A9F086825D0D}" srcOrd="0" destOrd="0" presId="urn:microsoft.com/office/officeart/2005/8/layout/default"/>
    <dgm:cxn modelId="{BFD0F808-7DAC-41C7-AE33-A0A42B5A2AC1}" type="presParOf" srcId="{64E1EEAB-07C6-4B5A-A638-A9F086825D0D}" destId="{AC571DDE-2E2E-42E5-A2EE-82B6CE1A1635}" srcOrd="0" destOrd="0" presId="urn:microsoft.com/office/officeart/2005/8/layout/default"/>
    <dgm:cxn modelId="{727FC912-AD37-417A-8C3B-E50E82F9F6E9}" type="presParOf" srcId="{64E1EEAB-07C6-4B5A-A638-A9F086825D0D}" destId="{ABE61413-0309-40A1-8619-BAAA2A1172EA}" srcOrd="1" destOrd="0" presId="urn:microsoft.com/office/officeart/2005/8/layout/default"/>
    <dgm:cxn modelId="{821B6CB5-0E57-4143-B6EA-BC3095498024}" type="presParOf" srcId="{64E1EEAB-07C6-4B5A-A638-A9F086825D0D}" destId="{8233FF13-440D-4D7D-A925-75E695F0E0DB}" srcOrd="2" destOrd="0" presId="urn:microsoft.com/office/officeart/2005/8/layout/default"/>
    <dgm:cxn modelId="{76866ACA-050C-4FD5-8A58-3189F99C457B}" type="presParOf" srcId="{64E1EEAB-07C6-4B5A-A638-A9F086825D0D}" destId="{283B7643-EC31-43A8-923E-A0CE9C08A491}" srcOrd="3" destOrd="0" presId="urn:microsoft.com/office/officeart/2005/8/layout/default"/>
    <dgm:cxn modelId="{57176ABC-1A2B-4FF7-BF94-F30F49CE79B2}" type="presParOf" srcId="{64E1EEAB-07C6-4B5A-A638-A9F086825D0D}" destId="{B77CA371-B0FD-4E75-8C02-D341432FEA36}" srcOrd="4" destOrd="0" presId="urn:microsoft.com/office/officeart/2005/8/layout/default"/>
    <dgm:cxn modelId="{5ADD4C34-EFFB-4C15-A3FF-2D6641EE7A65}" type="presParOf" srcId="{64E1EEAB-07C6-4B5A-A638-A9F086825D0D}" destId="{82F38AB3-0B08-4243-8FDF-4CDBB2EF8D8D}" srcOrd="5" destOrd="0" presId="urn:microsoft.com/office/officeart/2005/8/layout/default"/>
    <dgm:cxn modelId="{2AF120CA-FCFE-4187-A6BA-CDA7B1B38D22}" type="presParOf" srcId="{64E1EEAB-07C6-4B5A-A638-A9F086825D0D}" destId="{43771B1D-6661-4C99-9FDB-04C206EC19F3}" srcOrd="6" destOrd="0" presId="urn:microsoft.com/office/officeart/2005/8/layout/default"/>
    <dgm:cxn modelId="{BA3615A8-D829-407A-980C-FE2B6B5663E2}" type="presParOf" srcId="{64E1EEAB-07C6-4B5A-A638-A9F086825D0D}" destId="{A8B80683-ECD2-4474-B205-001C4937B63A}" srcOrd="7" destOrd="0" presId="urn:microsoft.com/office/officeart/2005/8/layout/default"/>
    <dgm:cxn modelId="{F63E1C2E-A274-4345-AD24-0AE79C7C6FF5}" type="presParOf" srcId="{64E1EEAB-07C6-4B5A-A638-A9F086825D0D}" destId="{8641E3E7-7F5C-4AAF-A619-5CE463D34A9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EAFD1-C031-44F6-9955-8E53120B90A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09D602D-8350-4222-BD8F-B016A679C2BD}">
      <dgm:prSet phldrT="[Text]"/>
      <dgm:spPr/>
      <dgm:t>
        <a:bodyPr/>
        <a:lstStyle/>
        <a:p>
          <a:r>
            <a:rPr lang="en-US" b="1" dirty="0"/>
            <a:t>Title</a:t>
          </a:r>
        </a:p>
      </dgm:t>
    </dgm:pt>
    <dgm:pt modelId="{7A32895E-9915-4009-8532-543584CDFE84}" type="parTrans" cxnId="{A88D11C3-6B41-4383-B759-D4589B5F53B8}">
      <dgm:prSet/>
      <dgm:spPr/>
      <dgm:t>
        <a:bodyPr/>
        <a:lstStyle/>
        <a:p>
          <a:endParaRPr lang="en-US" b="0"/>
        </a:p>
      </dgm:t>
    </dgm:pt>
    <dgm:pt modelId="{B68569DD-A9CF-457F-A45D-4F1345718C59}" type="sibTrans" cxnId="{A88D11C3-6B41-4383-B759-D4589B5F53B8}">
      <dgm:prSet/>
      <dgm:spPr/>
      <dgm:t>
        <a:bodyPr/>
        <a:lstStyle/>
        <a:p>
          <a:endParaRPr lang="en-US" b="0"/>
        </a:p>
      </dgm:t>
    </dgm:pt>
    <dgm:pt modelId="{B663C32C-7E1A-4D3B-8AD2-59102F39AC52}">
      <dgm:prSet phldrT="[Text]"/>
      <dgm:spPr/>
      <dgm:t>
        <a:bodyPr/>
        <a:lstStyle/>
        <a:p>
          <a:r>
            <a:rPr lang="en-US" b="1" dirty="0"/>
            <a:t>Background</a:t>
          </a:r>
        </a:p>
      </dgm:t>
    </dgm:pt>
    <dgm:pt modelId="{DC9F596B-5680-485D-9F35-854238ABA9F5}" type="parTrans" cxnId="{D2073808-CFFB-463E-B612-7D8B98E4BA74}">
      <dgm:prSet/>
      <dgm:spPr/>
      <dgm:t>
        <a:bodyPr/>
        <a:lstStyle/>
        <a:p>
          <a:endParaRPr lang="en-US" b="0"/>
        </a:p>
      </dgm:t>
    </dgm:pt>
    <dgm:pt modelId="{01BCD280-517B-4104-A692-47818A34B495}" type="sibTrans" cxnId="{D2073808-CFFB-463E-B612-7D8B98E4BA74}">
      <dgm:prSet/>
      <dgm:spPr/>
      <dgm:t>
        <a:bodyPr/>
        <a:lstStyle/>
        <a:p>
          <a:endParaRPr lang="en-US" b="0"/>
        </a:p>
      </dgm:t>
    </dgm:pt>
    <dgm:pt modelId="{5FB818E5-ACA3-4F92-821A-1F788EEFCD26}">
      <dgm:prSet phldrT="[Text]"/>
      <dgm:spPr/>
      <dgm:t>
        <a:bodyPr/>
        <a:lstStyle/>
        <a:p>
          <a:r>
            <a:rPr lang="en-US" b="1" dirty="0"/>
            <a:t>Methods</a:t>
          </a:r>
        </a:p>
      </dgm:t>
    </dgm:pt>
    <dgm:pt modelId="{433C7AC2-76AA-47DB-8ED5-ED802690058E}" type="parTrans" cxnId="{DA356BD6-C087-4664-864D-D4235C95AFC8}">
      <dgm:prSet/>
      <dgm:spPr/>
      <dgm:t>
        <a:bodyPr/>
        <a:lstStyle/>
        <a:p>
          <a:endParaRPr lang="en-US" b="0"/>
        </a:p>
      </dgm:t>
    </dgm:pt>
    <dgm:pt modelId="{ACF4BAAF-477C-4038-A928-82CDCD805A08}" type="sibTrans" cxnId="{DA356BD6-C087-4664-864D-D4235C95AFC8}">
      <dgm:prSet/>
      <dgm:spPr/>
      <dgm:t>
        <a:bodyPr/>
        <a:lstStyle/>
        <a:p>
          <a:endParaRPr lang="en-US" b="0"/>
        </a:p>
      </dgm:t>
    </dgm:pt>
    <dgm:pt modelId="{66F9D1E5-393D-42AD-A362-371D89A0CADD}">
      <dgm:prSet phldrT="[Text]"/>
      <dgm:spPr/>
      <dgm:t>
        <a:bodyPr/>
        <a:lstStyle/>
        <a:p>
          <a:r>
            <a:rPr lang="en-US" b="1" dirty="0"/>
            <a:t>Results</a:t>
          </a:r>
        </a:p>
      </dgm:t>
    </dgm:pt>
    <dgm:pt modelId="{1BD906EA-13B3-43D5-965A-67A2B0B8EF45}" type="parTrans" cxnId="{5D258D6A-A81D-4A5C-9C30-B59066EB6670}">
      <dgm:prSet/>
      <dgm:spPr/>
      <dgm:t>
        <a:bodyPr/>
        <a:lstStyle/>
        <a:p>
          <a:endParaRPr lang="en-US" b="0"/>
        </a:p>
      </dgm:t>
    </dgm:pt>
    <dgm:pt modelId="{D28F3D39-253A-4718-A2E3-F6B4C00D50BB}" type="sibTrans" cxnId="{5D258D6A-A81D-4A5C-9C30-B59066EB6670}">
      <dgm:prSet/>
      <dgm:spPr/>
      <dgm:t>
        <a:bodyPr/>
        <a:lstStyle/>
        <a:p>
          <a:endParaRPr lang="en-US" b="0"/>
        </a:p>
      </dgm:t>
    </dgm:pt>
    <dgm:pt modelId="{564CB2C1-3DA5-4C6D-A876-D133FC89D79A}">
      <dgm:prSet phldrT="[Text]"/>
      <dgm:spPr/>
      <dgm:t>
        <a:bodyPr/>
        <a:lstStyle/>
        <a:p>
          <a:r>
            <a:rPr lang="en-US" b="1" dirty="0"/>
            <a:t>Conclusion</a:t>
          </a:r>
        </a:p>
      </dgm:t>
    </dgm:pt>
    <dgm:pt modelId="{CE0810A5-C6C9-42A4-850F-4CDBA1B1B392}" type="parTrans" cxnId="{655EE3A6-3D79-419C-BA97-B126CBE22CCB}">
      <dgm:prSet/>
      <dgm:spPr/>
      <dgm:t>
        <a:bodyPr/>
        <a:lstStyle/>
        <a:p>
          <a:endParaRPr lang="en-US" b="0"/>
        </a:p>
      </dgm:t>
    </dgm:pt>
    <dgm:pt modelId="{765CE8AC-A823-42FA-92E9-5E939812DF6E}" type="sibTrans" cxnId="{655EE3A6-3D79-419C-BA97-B126CBE22CCB}">
      <dgm:prSet/>
      <dgm:spPr/>
      <dgm:t>
        <a:bodyPr/>
        <a:lstStyle/>
        <a:p>
          <a:endParaRPr lang="en-US" b="0"/>
        </a:p>
      </dgm:t>
    </dgm:pt>
    <dgm:pt modelId="{4165F598-5834-472F-B09E-2D54200BF395}">
      <dgm:prSet phldrT="[Text]"/>
      <dgm:spPr/>
      <dgm:t>
        <a:bodyPr/>
        <a:lstStyle/>
        <a:p>
          <a:r>
            <a:rPr lang="en-US" b="0" dirty="0"/>
            <a:t>Brief, describes abstract content (20 word limit)</a:t>
          </a:r>
        </a:p>
      </dgm:t>
    </dgm:pt>
    <dgm:pt modelId="{35309839-3AED-4966-9134-A5EBF01A834E}" type="parTrans" cxnId="{EF0D4F9E-A0EB-46D4-A4B5-E7C80B21128D}">
      <dgm:prSet/>
      <dgm:spPr/>
      <dgm:t>
        <a:bodyPr/>
        <a:lstStyle/>
        <a:p>
          <a:endParaRPr lang="en-US" b="0"/>
        </a:p>
      </dgm:t>
    </dgm:pt>
    <dgm:pt modelId="{F5DCE7C2-BC95-4442-9DE8-75CE683EB725}" type="sibTrans" cxnId="{EF0D4F9E-A0EB-46D4-A4B5-E7C80B21128D}">
      <dgm:prSet/>
      <dgm:spPr/>
      <dgm:t>
        <a:bodyPr/>
        <a:lstStyle/>
        <a:p>
          <a:endParaRPr lang="en-US" b="0"/>
        </a:p>
      </dgm:t>
    </dgm:pt>
    <dgm:pt modelId="{4C841566-A361-44C9-A881-B83259C91E21}">
      <dgm:prSet phldrT="[Text]"/>
      <dgm:spPr/>
      <dgm:t>
        <a:bodyPr/>
        <a:lstStyle/>
        <a:p>
          <a:r>
            <a:rPr lang="en-US" b="0" dirty="0"/>
            <a:t>“What is the importance of the study?”- present tense</a:t>
          </a:r>
        </a:p>
      </dgm:t>
    </dgm:pt>
    <dgm:pt modelId="{1AB04C34-FFB8-44F8-8E5E-206D4A05C1E2}" type="parTrans" cxnId="{A175B924-DBE9-4A37-B8E6-8981BF46AD3A}">
      <dgm:prSet/>
      <dgm:spPr/>
      <dgm:t>
        <a:bodyPr/>
        <a:lstStyle/>
        <a:p>
          <a:endParaRPr lang="en-US" b="0"/>
        </a:p>
      </dgm:t>
    </dgm:pt>
    <dgm:pt modelId="{C58055A7-DCF3-4953-8325-400022D5B586}" type="sibTrans" cxnId="{A175B924-DBE9-4A37-B8E6-8981BF46AD3A}">
      <dgm:prSet/>
      <dgm:spPr/>
      <dgm:t>
        <a:bodyPr/>
        <a:lstStyle/>
        <a:p>
          <a:endParaRPr lang="en-US" b="0"/>
        </a:p>
      </dgm:t>
    </dgm:pt>
    <dgm:pt modelId="{7C5E3FC0-625A-4B09-8E8B-20107AFE420C}">
      <dgm:prSet phldrT="[Text]"/>
      <dgm:spPr/>
      <dgm:t>
        <a:bodyPr/>
        <a:lstStyle/>
        <a:p>
          <a:r>
            <a:rPr lang="en-US" b="0" dirty="0"/>
            <a:t>Background and describe study objectives, hypothesis tested, and/or problem solved </a:t>
          </a:r>
        </a:p>
      </dgm:t>
    </dgm:pt>
    <dgm:pt modelId="{94FD9AF8-4086-4633-B237-71380F07F6D7}" type="parTrans" cxnId="{3D10C459-3204-4523-A2BC-567731E6BE88}">
      <dgm:prSet/>
      <dgm:spPr/>
      <dgm:t>
        <a:bodyPr/>
        <a:lstStyle/>
        <a:p>
          <a:endParaRPr lang="en-US" b="0"/>
        </a:p>
      </dgm:t>
    </dgm:pt>
    <dgm:pt modelId="{F05D5CA6-4002-4C75-8635-12D226F0909A}" type="sibTrans" cxnId="{3D10C459-3204-4523-A2BC-567731E6BE88}">
      <dgm:prSet/>
      <dgm:spPr/>
      <dgm:t>
        <a:bodyPr/>
        <a:lstStyle/>
        <a:p>
          <a:endParaRPr lang="en-US" b="0"/>
        </a:p>
      </dgm:t>
    </dgm:pt>
    <dgm:pt modelId="{706A294D-F491-4838-9C75-06C0A166E936}">
      <dgm:prSet phldrT="[Text]"/>
      <dgm:spPr/>
      <dgm:t>
        <a:bodyPr/>
        <a:lstStyle/>
        <a:p>
          <a:r>
            <a:rPr lang="en-US" b="0" dirty="0"/>
            <a:t>Five Study S’s : Describe study intervention (variables) &amp; design, setting, sample, subjects, stats- past tense</a:t>
          </a:r>
        </a:p>
      </dgm:t>
    </dgm:pt>
    <dgm:pt modelId="{E9926095-4B21-4B8A-928C-ABD78630CDD6}" type="parTrans" cxnId="{C8629A70-5FC5-4724-86DB-C7CF006C114B}">
      <dgm:prSet/>
      <dgm:spPr/>
      <dgm:t>
        <a:bodyPr/>
        <a:lstStyle/>
        <a:p>
          <a:endParaRPr lang="en-US" b="0"/>
        </a:p>
      </dgm:t>
    </dgm:pt>
    <dgm:pt modelId="{859FF954-4667-4906-B1BB-22D4D39A2926}" type="sibTrans" cxnId="{C8629A70-5FC5-4724-86DB-C7CF006C114B}">
      <dgm:prSet/>
      <dgm:spPr/>
      <dgm:t>
        <a:bodyPr/>
        <a:lstStyle/>
        <a:p>
          <a:endParaRPr lang="en-US" b="0"/>
        </a:p>
      </dgm:t>
    </dgm:pt>
    <dgm:pt modelId="{92B7DB13-7F9E-4E98-A27B-49DF518483BA}">
      <dgm:prSet phldrT="[Text]"/>
      <dgm:spPr/>
      <dgm:t>
        <a:bodyPr/>
        <a:lstStyle/>
        <a:p>
          <a:r>
            <a:rPr lang="en-US" b="0" dirty="0"/>
            <a:t>Essential results with statistical analysis- past tense</a:t>
          </a:r>
        </a:p>
      </dgm:t>
    </dgm:pt>
    <dgm:pt modelId="{B2CAF328-9EB5-4392-9D21-7C53C315318D}" type="parTrans" cxnId="{79032189-B76E-4692-A636-668A85406BFC}">
      <dgm:prSet/>
      <dgm:spPr/>
      <dgm:t>
        <a:bodyPr/>
        <a:lstStyle/>
        <a:p>
          <a:endParaRPr lang="en-US" b="0"/>
        </a:p>
      </dgm:t>
    </dgm:pt>
    <dgm:pt modelId="{E240B9FA-333D-433B-8969-7A27D7C0EC5F}" type="sibTrans" cxnId="{79032189-B76E-4692-A636-668A85406BFC}">
      <dgm:prSet/>
      <dgm:spPr/>
      <dgm:t>
        <a:bodyPr/>
        <a:lstStyle/>
        <a:p>
          <a:endParaRPr lang="en-US" b="0"/>
        </a:p>
      </dgm:t>
    </dgm:pt>
    <dgm:pt modelId="{1287354C-1FC3-4B6D-B3E7-41F68AD12BB4}">
      <dgm:prSet phldrT="[Text]"/>
      <dgm:spPr/>
      <dgm:t>
        <a:bodyPr/>
        <a:lstStyle/>
        <a:p>
          <a:r>
            <a:rPr lang="en-US" b="0" dirty="0"/>
            <a:t>“So what?”- present tense</a:t>
          </a:r>
        </a:p>
      </dgm:t>
    </dgm:pt>
    <dgm:pt modelId="{2EC99E10-CBD6-4AAD-8123-778553B79B66}" type="parTrans" cxnId="{49D6C630-CDA2-4BBF-B7B8-C05686B4B074}">
      <dgm:prSet/>
      <dgm:spPr/>
      <dgm:t>
        <a:bodyPr/>
        <a:lstStyle/>
        <a:p>
          <a:endParaRPr lang="en-US" b="0"/>
        </a:p>
      </dgm:t>
    </dgm:pt>
    <dgm:pt modelId="{125887D4-3C2D-42B0-A73E-5786891D4C25}" type="sibTrans" cxnId="{49D6C630-CDA2-4BBF-B7B8-C05686B4B074}">
      <dgm:prSet/>
      <dgm:spPr/>
      <dgm:t>
        <a:bodyPr/>
        <a:lstStyle/>
        <a:p>
          <a:endParaRPr lang="en-US" b="0"/>
        </a:p>
      </dgm:t>
    </dgm:pt>
    <dgm:pt modelId="{9A2D4135-E34E-4523-B721-FE9B64A42D70}">
      <dgm:prSet phldrT="[Text]"/>
      <dgm:spPr/>
      <dgm:t>
        <a:bodyPr/>
        <a:lstStyle/>
        <a:p>
          <a:r>
            <a:rPr lang="en-US" b="0" dirty="0"/>
            <a:t>No numbers besides time frame and sample size!</a:t>
          </a:r>
        </a:p>
      </dgm:t>
    </dgm:pt>
    <dgm:pt modelId="{729CB790-95CE-4B93-92D8-3E7394DF4722}" type="parTrans" cxnId="{AE657A95-BA1F-4C59-AD66-C1E4411BA57D}">
      <dgm:prSet/>
      <dgm:spPr/>
      <dgm:t>
        <a:bodyPr/>
        <a:lstStyle/>
        <a:p>
          <a:endParaRPr lang="en-US" b="0"/>
        </a:p>
      </dgm:t>
    </dgm:pt>
    <dgm:pt modelId="{7C3B5965-2C71-4CD7-82AD-E3F17C35F280}" type="sibTrans" cxnId="{AE657A95-BA1F-4C59-AD66-C1E4411BA57D}">
      <dgm:prSet/>
      <dgm:spPr/>
      <dgm:t>
        <a:bodyPr/>
        <a:lstStyle/>
        <a:p>
          <a:endParaRPr lang="en-US" b="0"/>
        </a:p>
      </dgm:t>
    </dgm:pt>
    <dgm:pt modelId="{8B729D9A-A37A-442F-976E-1CBD45B088A2}">
      <dgm:prSet phldrT="[Text]"/>
      <dgm:spPr/>
      <dgm:t>
        <a:bodyPr/>
        <a:lstStyle/>
        <a:p>
          <a:r>
            <a:rPr lang="en-US" b="0" dirty="0"/>
            <a:t>Map result to each method and in same order!</a:t>
          </a:r>
        </a:p>
      </dgm:t>
    </dgm:pt>
    <dgm:pt modelId="{845BD05B-891A-4305-A675-C63D24A66D30}" type="parTrans" cxnId="{6553A8D0-98F4-4901-9819-85601C8E442A}">
      <dgm:prSet/>
      <dgm:spPr/>
      <dgm:t>
        <a:bodyPr/>
        <a:lstStyle/>
        <a:p>
          <a:endParaRPr lang="en-US" b="0"/>
        </a:p>
      </dgm:t>
    </dgm:pt>
    <dgm:pt modelId="{989319D7-D6F6-4166-887B-6A5A6A30CBD7}" type="sibTrans" cxnId="{6553A8D0-98F4-4901-9819-85601C8E442A}">
      <dgm:prSet/>
      <dgm:spPr/>
      <dgm:t>
        <a:bodyPr/>
        <a:lstStyle/>
        <a:p>
          <a:endParaRPr lang="en-US" b="0"/>
        </a:p>
      </dgm:t>
    </dgm:pt>
    <dgm:pt modelId="{38D12908-C956-4C8A-9FAF-486FBD91097F}">
      <dgm:prSet phldrT="[Text]"/>
      <dgm:spPr/>
      <dgm:t>
        <a:bodyPr/>
        <a:lstStyle/>
        <a:p>
          <a:r>
            <a:rPr lang="en-US" b="0" dirty="0"/>
            <a:t>Interpret, importance, implications. Map to each result</a:t>
          </a:r>
        </a:p>
      </dgm:t>
    </dgm:pt>
    <dgm:pt modelId="{82BD3FA9-0D42-4021-B324-E70CDEB8291A}" type="parTrans" cxnId="{49B56A15-3268-443B-8910-65EB0A39CA27}">
      <dgm:prSet/>
      <dgm:spPr/>
      <dgm:t>
        <a:bodyPr/>
        <a:lstStyle/>
        <a:p>
          <a:endParaRPr lang="en-US" b="0"/>
        </a:p>
      </dgm:t>
    </dgm:pt>
    <dgm:pt modelId="{069A5FFB-1830-4119-B568-C465C4918CA3}" type="sibTrans" cxnId="{49B56A15-3268-443B-8910-65EB0A39CA27}">
      <dgm:prSet/>
      <dgm:spPr/>
      <dgm:t>
        <a:bodyPr/>
        <a:lstStyle/>
        <a:p>
          <a:endParaRPr lang="en-US" b="0"/>
        </a:p>
      </dgm:t>
    </dgm:pt>
    <dgm:pt modelId="{30137E98-596C-45A4-B085-3C27FDB1EFD3}" type="pres">
      <dgm:prSet presAssocID="{C05EAFD1-C031-44F6-9955-8E53120B90A2}" presName="linear" presStyleCnt="0">
        <dgm:presLayoutVars>
          <dgm:dir/>
          <dgm:animLvl val="lvl"/>
          <dgm:resizeHandles val="exact"/>
        </dgm:presLayoutVars>
      </dgm:prSet>
      <dgm:spPr/>
    </dgm:pt>
    <dgm:pt modelId="{20A5BA5C-47B1-4344-874E-D7664AE6EEE6}" type="pres">
      <dgm:prSet presAssocID="{C09D602D-8350-4222-BD8F-B016A679C2BD}" presName="parentLin" presStyleCnt="0"/>
      <dgm:spPr/>
    </dgm:pt>
    <dgm:pt modelId="{9E7AD5EC-270B-451E-9A16-3DBC8410FF6F}" type="pres">
      <dgm:prSet presAssocID="{C09D602D-8350-4222-BD8F-B016A679C2BD}" presName="parentLeftMargin" presStyleLbl="node1" presStyleIdx="0" presStyleCnt="5"/>
      <dgm:spPr/>
    </dgm:pt>
    <dgm:pt modelId="{E8B4873F-78A1-4C89-BF23-F61601A00D86}" type="pres">
      <dgm:prSet presAssocID="{C09D602D-8350-4222-BD8F-B016A679C2BD}" presName="parentText" presStyleLbl="node1" presStyleIdx="0" presStyleCnt="5">
        <dgm:presLayoutVars>
          <dgm:chMax val="0"/>
          <dgm:bulletEnabled val="1"/>
        </dgm:presLayoutVars>
      </dgm:prSet>
      <dgm:spPr/>
    </dgm:pt>
    <dgm:pt modelId="{C0CDC0C8-BBAC-42E4-8315-B2FB3EABFD28}" type="pres">
      <dgm:prSet presAssocID="{C09D602D-8350-4222-BD8F-B016A679C2BD}" presName="negativeSpace" presStyleCnt="0"/>
      <dgm:spPr/>
    </dgm:pt>
    <dgm:pt modelId="{D9B0449E-F9A6-4A22-AA51-4E9B635AA25C}" type="pres">
      <dgm:prSet presAssocID="{C09D602D-8350-4222-BD8F-B016A679C2BD}" presName="childText" presStyleLbl="conFgAcc1" presStyleIdx="0" presStyleCnt="5">
        <dgm:presLayoutVars>
          <dgm:bulletEnabled val="1"/>
        </dgm:presLayoutVars>
      </dgm:prSet>
      <dgm:spPr/>
    </dgm:pt>
    <dgm:pt modelId="{CCB1339F-8079-4CC7-A109-92570E7EE0C1}" type="pres">
      <dgm:prSet presAssocID="{B68569DD-A9CF-457F-A45D-4F1345718C59}" presName="spaceBetweenRectangles" presStyleCnt="0"/>
      <dgm:spPr/>
    </dgm:pt>
    <dgm:pt modelId="{7C9FA822-7515-41C4-B9B9-B6C1CFDCA196}" type="pres">
      <dgm:prSet presAssocID="{B663C32C-7E1A-4D3B-8AD2-59102F39AC52}" presName="parentLin" presStyleCnt="0"/>
      <dgm:spPr/>
    </dgm:pt>
    <dgm:pt modelId="{538C5567-C3F7-4CC0-BFFB-C9436C85117C}" type="pres">
      <dgm:prSet presAssocID="{B663C32C-7E1A-4D3B-8AD2-59102F39AC52}" presName="parentLeftMargin" presStyleLbl="node1" presStyleIdx="0" presStyleCnt="5"/>
      <dgm:spPr/>
    </dgm:pt>
    <dgm:pt modelId="{70A61DF6-6F9E-4E4B-B705-8C011DD1B8D7}" type="pres">
      <dgm:prSet presAssocID="{B663C32C-7E1A-4D3B-8AD2-59102F39AC52}" presName="parentText" presStyleLbl="node1" presStyleIdx="1" presStyleCnt="5">
        <dgm:presLayoutVars>
          <dgm:chMax val="0"/>
          <dgm:bulletEnabled val="1"/>
        </dgm:presLayoutVars>
      </dgm:prSet>
      <dgm:spPr/>
    </dgm:pt>
    <dgm:pt modelId="{DF23415F-DD39-4BF3-A101-21655B32F504}" type="pres">
      <dgm:prSet presAssocID="{B663C32C-7E1A-4D3B-8AD2-59102F39AC52}" presName="negativeSpace" presStyleCnt="0"/>
      <dgm:spPr/>
    </dgm:pt>
    <dgm:pt modelId="{353BF08D-C0F7-484C-A108-50E0B984B1D5}" type="pres">
      <dgm:prSet presAssocID="{B663C32C-7E1A-4D3B-8AD2-59102F39AC52}" presName="childText" presStyleLbl="conFgAcc1" presStyleIdx="1" presStyleCnt="5">
        <dgm:presLayoutVars>
          <dgm:bulletEnabled val="1"/>
        </dgm:presLayoutVars>
      </dgm:prSet>
      <dgm:spPr/>
    </dgm:pt>
    <dgm:pt modelId="{81E87BE9-90DF-4C7A-8496-869102F74A36}" type="pres">
      <dgm:prSet presAssocID="{01BCD280-517B-4104-A692-47818A34B495}" presName="spaceBetweenRectangles" presStyleCnt="0"/>
      <dgm:spPr/>
    </dgm:pt>
    <dgm:pt modelId="{C74DCE39-23B8-4DF6-85C5-415F47A1A861}" type="pres">
      <dgm:prSet presAssocID="{5FB818E5-ACA3-4F92-821A-1F788EEFCD26}" presName="parentLin" presStyleCnt="0"/>
      <dgm:spPr/>
    </dgm:pt>
    <dgm:pt modelId="{137D45EE-DB1D-46E3-80F5-4E4430D13F8E}" type="pres">
      <dgm:prSet presAssocID="{5FB818E5-ACA3-4F92-821A-1F788EEFCD26}" presName="parentLeftMargin" presStyleLbl="node1" presStyleIdx="1" presStyleCnt="5"/>
      <dgm:spPr/>
    </dgm:pt>
    <dgm:pt modelId="{F271664F-2B0B-4C0A-8FC7-4A226DD75D88}" type="pres">
      <dgm:prSet presAssocID="{5FB818E5-ACA3-4F92-821A-1F788EEFCD26}" presName="parentText" presStyleLbl="node1" presStyleIdx="2" presStyleCnt="5">
        <dgm:presLayoutVars>
          <dgm:chMax val="0"/>
          <dgm:bulletEnabled val="1"/>
        </dgm:presLayoutVars>
      </dgm:prSet>
      <dgm:spPr/>
    </dgm:pt>
    <dgm:pt modelId="{81686570-AA18-45D9-AD1B-5084A56BC9CA}" type="pres">
      <dgm:prSet presAssocID="{5FB818E5-ACA3-4F92-821A-1F788EEFCD26}" presName="negativeSpace" presStyleCnt="0"/>
      <dgm:spPr/>
    </dgm:pt>
    <dgm:pt modelId="{ACDD4E40-09B5-4673-8684-B439A2AE5009}" type="pres">
      <dgm:prSet presAssocID="{5FB818E5-ACA3-4F92-821A-1F788EEFCD26}" presName="childText" presStyleLbl="conFgAcc1" presStyleIdx="2" presStyleCnt="5">
        <dgm:presLayoutVars>
          <dgm:bulletEnabled val="1"/>
        </dgm:presLayoutVars>
      </dgm:prSet>
      <dgm:spPr/>
    </dgm:pt>
    <dgm:pt modelId="{4432053A-9865-4DD3-8924-FFB04165AE72}" type="pres">
      <dgm:prSet presAssocID="{ACF4BAAF-477C-4038-A928-82CDCD805A08}" presName="spaceBetweenRectangles" presStyleCnt="0"/>
      <dgm:spPr/>
    </dgm:pt>
    <dgm:pt modelId="{2C68C7D2-D8F2-4C95-BE6D-2DB7FA2310D4}" type="pres">
      <dgm:prSet presAssocID="{66F9D1E5-393D-42AD-A362-371D89A0CADD}" presName="parentLin" presStyleCnt="0"/>
      <dgm:spPr/>
    </dgm:pt>
    <dgm:pt modelId="{399F0219-804E-449B-9B7F-0FA0C62D89FF}" type="pres">
      <dgm:prSet presAssocID="{66F9D1E5-393D-42AD-A362-371D89A0CADD}" presName="parentLeftMargin" presStyleLbl="node1" presStyleIdx="2" presStyleCnt="5"/>
      <dgm:spPr/>
    </dgm:pt>
    <dgm:pt modelId="{F233E674-57A3-4420-8A9F-0B04268E870E}" type="pres">
      <dgm:prSet presAssocID="{66F9D1E5-393D-42AD-A362-371D89A0CADD}" presName="parentText" presStyleLbl="node1" presStyleIdx="3" presStyleCnt="5">
        <dgm:presLayoutVars>
          <dgm:chMax val="0"/>
          <dgm:bulletEnabled val="1"/>
        </dgm:presLayoutVars>
      </dgm:prSet>
      <dgm:spPr/>
    </dgm:pt>
    <dgm:pt modelId="{91587429-56CE-4CBA-AAA4-655BB29C9A4B}" type="pres">
      <dgm:prSet presAssocID="{66F9D1E5-393D-42AD-A362-371D89A0CADD}" presName="negativeSpace" presStyleCnt="0"/>
      <dgm:spPr/>
    </dgm:pt>
    <dgm:pt modelId="{26710A76-67EC-42D5-ABEC-39582991AF10}" type="pres">
      <dgm:prSet presAssocID="{66F9D1E5-393D-42AD-A362-371D89A0CADD}" presName="childText" presStyleLbl="conFgAcc1" presStyleIdx="3" presStyleCnt="5">
        <dgm:presLayoutVars>
          <dgm:bulletEnabled val="1"/>
        </dgm:presLayoutVars>
      </dgm:prSet>
      <dgm:spPr/>
    </dgm:pt>
    <dgm:pt modelId="{BF49F9C5-3D31-446B-AD3D-36EEF29A152D}" type="pres">
      <dgm:prSet presAssocID="{D28F3D39-253A-4718-A2E3-F6B4C00D50BB}" presName="spaceBetweenRectangles" presStyleCnt="0"/>
      <dgm:spPr/>
    </dgm:pt>
    <dgm:pt modelId="{62806E9A-569E-400D-AB78-119A365EAD79}" type="pres">
      <dgm:prSet presAssocID="{564CB2C1-3DA5-4C6D-A876-D133FC89D79A}" presName="parentLin" presStyleCnt="0"/>
      <dgm:spPr/>
    </dgm:pt>
    <dgm:pt modelId="{5B6C20B8-DE42-490A-9AB5-D323EF7658FB}" type="pres">
      <dgm:prSet presAssocID="{564CB2C1-3DA5-4C6D-A876-D133FC89D79A}" presName="parentLeftMargin" presStyleLbl="node1" presStyleIdx="3" presStyleCnt="5"/>
      <dgm:spPr/>
    </dgm:pt>
    <dgm:pt modelId="{3640D9DF-5391-437A-A1CA-9032625435AC}" type="pres">
      <dgm:prSet presAssocID="{564CB2C1-3DA5-4C6D-A876-D133FC89D79A}" presName="parentText" presStyleLbl="node1" presStyleIdx="4" presStyleCnt="5">
        <dgm:presLayoutVars>
          <dgm:chMax val="0"/>
          <dgm:bulletEnabled val="1"/>
        </dgm:presLayoutVars>
      </dgm:prSet>
      <dgm:spPr/>
    </dgm:pt>
    <dgm:pt modelId="{422DFBA5-914D-4D7B-9463-B4C7CBD83A6B}" type="pres">
      <dgm:prSet presAssocID="{564CB2C1-3DA5-4C6D-A876-D133FC89D79A}" presName="negativeSpace" presStyleCnt="0"/>
      <dgm:spPr/>
    </dgm:pt>
    <dgm:pt modelId="{68AF1BCC-8B2A-48B9-BD13-B97C65525D95}" type="pres">
      <dgm:prSet presAssocID="{564CB2C1-3DA5-4C6D-A876-D133FC89D79A}" presName="childText" presStyleLbl="conFgAcc1" presStyleIdx="4" presStyleCnt="5">
        <dgm:presLayoutVars>
          <dgm:bulletEnabled val="1"/>
        </dgm:presLayoutVars>
      </dgm:prSet>
      <dgm:spPr/>
    </dgm:pt>
  </dgm:ptLst>
  <dgm:cxnLst>
    <dgm:cxn modelId="{D2073808-CFFB-463E-B612-7D8B98E4BA74}" srcId="{C05EAFD1-C031-44F6-9955-8E53120B90A2}" destId="{B663C32C-7E1A-4D3B-8AD2-59102F39AC52}" srcOrd="1" destOrd="0" parTransId="{DC9F596B-5680-485D-9F35-854238ABA9F5}" sibTransId="{01BCD280-517B-4104-A692-47818A34B495}"/>
    <dgm:cxn modelId="{49B56A15-3268-443B-8910-65EB0A39CA27}" srcId="{564CB2C1-3DA5-4C6D-A876-D133FC89D79A}" destId="{38D12908-C956-4C8A-9FAF-486FBD91097F}" srcOrd="1" destOrd="0" parTransId="{82BD3FA9-0D42-4021-B324-E70CDEB8291A}" sibTransId="{069A5FFB-1830-4119-B568-C465C4918CA3}"/>
    <dgm:cxn modelId="{48DB251C-8F4B-45D1-93AF-A0C09CB58A18}" type="presOf" srcId="{66F9D1E5-393D-42AD-A362-371D89A0CADD}" destId="{399F0219-804E-449B-9B7F-0FA0C62D89FF}" srcOrd="0" destOrd="0" presId="urn:microsoft.com/office/officeart/2005/8/layout/list1"/>
    <dgm:cxn modelId="{A175B924-DBE9-4A37-B8E6-8981BF46AD3A}" srcId="{B663C32C-7E1A-4D3B-8AD2-59102F39AC52}" destId="{4C841566-A361-44C9-A881-B83259C91E21}" srcOrd="0" destOrd="0" parTransId="{1AB04C34-FFB8-44F8-8E5E-206D4A05C1E2}" sibTransId="{C58055A7-DCF3-4953-8325-400022D5B586}"/>
    <dgm:cxn modelId="{17EAAD2B-31C8-4DA1-83FF-30EC9CD0D520}" type="presOf" srcId="{5FB818E5-ACA3-4F92-821A-1F788EEFCD26}" destId="{137D45EE-DB1D-46E3-80F5-4E4430D13F8E}" srcOrd="0" destOrd="0" presId="urn:microsoft.com/office/officeart/2005/8/layout/list1"/>
    <dgm:cxn modelId="{2A75C42C-9457-4C6C-B698-6CB10208FD93}" type="presOf" srcId="{564CB2C1-3DA5-4C6D-A876-D133FC89D79A}" destId="{3640D9DF-5391-437A-A1CA-9032625435AC}" srcOrd="1" destOrd="0" presId="urn:microsoft.com/office/officeart/2005/8/layout/list1"/>
    <dgm:cxn modelId="{49D6C630-CDA2-4BBF-B7B8-C05686B4B074}" srcId="{564CB2C1-3DA5-4C6D-A876-D133FC89D79A}" destId="{1287354C-1FC3-4B6D-B3E7-41F68AD12BB4}" srcOrd="0" destOrd="0" parTransId="{2EC99E10-CBD6-4AAD-8123-778553B79B66}" sibTransId="{125887D4-3C2D-42B0-A73E-5786891D4C25}"/>
    <dgm:cxn modelId="{893EB53B-0B2B-4DD6-AF65-42DB08A06EB7}" type="presOf" srcId="{8B729D9A-A37A-442F-976E-1CBD45B088A2}" destId="{26710A76-67EC-42D5-ABEC-39582991AF10}" srcOrd="0" destOrd="1" presId="urn:microsoft.com/office/officeart/2005/8/layout/list1"/>
    <dgm:cxn modelId="{F77F2D3E-6FB4-420E-AAB5-B62FA04653AB}" type="presOf" srcId="{1287354C-1FC3-4B6D-B3E7-41F68AD12BB4}" destId="{68AF1BCC-8B2A-48B9-BD13-B97C65525D95}" srcOrd="0" destOrd="0" presId="urn:microsoft.com/office/officeart/2005/8/layout/list1"/>
    <dgm:cxn modelId="{DA45FB63-27AF-4EE0-9A5D-9ACCCE2F676B}" type="presOf" srcId="{C09D602D-8350-4222-BD8F-B016A679C2BD}" destId="{9E7AD5EC-270B-451E-9A16-3DBC8410FF6F}" srcOrd="0" destOrd="0" presId="urn:microsoft.com/office/officeart/2005/8/layout/list1"/>
    <dgm:cxn modelId="{5AB6AE66-C5F5-4D6A-8425-58F0CFCAFC75}" type="presOf" srcId="{9A2D4135-E34E-4523-B721-FE9B64A42D70}" destId="{ACDD4E40-09B5-4673-8684-B439A2AE5009}" srcOrd="0" destOrd="1" presId="urn:microsoft.com/office/officeart/2005/8/layout/list1"/>
    <dgm:cxn modelId="{0896B449-0C40-44A4-B886-E494499177D4}" type="presOf" srcId="{7C5E3FC0-625A-4B09-8E8B-20107AFE420C}" destId="{353BF08D-C0F7-484C-A108-50E0B984B1D5}" srcOrd="0" destOrd="1" presId="urn:microsoft.com/office/officeart/2005/8/layout/list1"/>
    <dgm:cxn modelId="{5D258D6A-A81D-4A5C-9C30-B59066EB6670}" srcId="{C05EAFD1-C031-44F6-9955-8E53120B90A2}" destId="{66F9D1E5-393D-42AD-A362-371D89A0CADD}" srcOrd="3" destOrd="0" parTransId="{1BD906EA-13B3-43D5-965A-67A2B0B8EF45}" sibTransId="{D28F3D39-253A-4718-A2E3-F6B4C00D50BB}"/>
    <dgm:cxn modelId="{C8629A70-5FC5-4724-86DB-C7CF006C114B}" srcId="{5FB818E5-ACA3-4F92-821A-1F788EEFCD26}" destId="{706A294D-F491-4838-9C75-06C0A166E936}" srcOrd="0" destOrd="0" parTransId="{E9926095-4B21-4B8A-928C-ABD78630CDD6}" sibTransId="{859FF954-4667-4906-B1BB-22D4D39A2926}"/>
    <dgm:cxn modelId="{10364352-28DB-4D62-88F3-C5D3E0D3FD6D}" type="presOf" srcId="{C09D602D-8350-4222-BD8F-B016A679C2BD}" destId="{E8B4873F-78A1-4C89-BF23-F61601A00D86}" srcOrd="1" destOrd="0" presId="urn:microsoft.com/office/officeart/2005/8/layout/list1"/>
    <dgm:cxn modelId="{73CABE72-6559-4C7F-A8FC-646276660607}" type="presOf" srcId="{4165F598-5834-472F-B09E-2D54200BF395}" destId="{D9B0449E-F9A6-4A22-AA51-4E9B635AA25C}" srcOrd="0" destOrd="0" presId="urn:microsoft.com/office/officeart/2005/8/layout/list1"/>
    <dgm:cxn modelId="{2D9C0C73-073B-43A6-AD76-33678FE2EE68}" type="presOf" srcId="{5FB818E5-ACA3-4F92-821A-1F788EEFCD26}" destId="{F271664F-2B0B-4C0A-8FC7-4A226DD75D88}" srcOrd="1" destOrd="0" presId="urn:microsoft.com/office/officeart/2005/8/layout/list1"/>
    <dgm:cxn modelId="{AE0E3059-D3B5-487D-B599-24414ED6C05A}" type="presOf" srcId="{706A294D-F491-4838-9C75-06C0A166E936}" destId="{ACDD4E40-09B5-4673-8684-B439A2AE5009}" srcOrd="0" destOrd="0" presId="urn:microsoft.com/office/officeart/2005/8/layout/list1"/>
    <dgm:cxn modelId="{3D10C459-3204-4523-A2BC-567731E6BE88}" srcId="{B663C32C-7E1A-4D3B-8AD2-59102F39AC52}" destId="{7C5E3FC0-625A-4B09-8E8B-20107AFE420C}" srcOrd="1" destOrd="0" parTransId="{94FD9AF8-4086-4633-B237-71380F07F6D7}" sibTransId="{F05D5CA6-4002-4C75-8635-12D226F0909A}"/>
    <dgm:cxn modelId="{D377297E-C819-4A3F-8F8C-9F4A569C9D9D}" type="presOf" srcId="{B663C32C-7E1A-4D3B-8AD2-59102F39AC52}" destId="{538C5567-C3F7-4CC0-BFFB-C9436C85117C}" srcOrd="0" destOrd="0" presId="urn:microsoft.com/office/officeart/2005/8/layout/list1"/>
    <dgm:cxn modelId="{79032189-B76E-4692-A636-668A85406BFC}" srcId="{66F9D1E5-393D-42AD-A362-371D89A0CADD}" destId="{92B7DB13-7F9E-4E98-A27B-49DF518483BA}" srcOrd="0" destOrd="0" parTransId="{B2CAF328-9EB5-4392-9D21-7C53C315318D}" sibTransId="{E240B9FA-333D-433B-8969-7A27D7C0EC5F}"/>
    <dgm:cxn modelId="{0EAF2890-22A8-4710-A326-855F5DBF87AC}" type="presOf" srcId="{B663C32C-7E1A-4D3B-8AD2-59102F39AC52}" destId="{70A61DF6-6F9E-4E4B-B705-8C011DD1B8D7}" srcOrd="1" destOrd="0" presId="urn:microsoft.com/office/officeart/2005/8/layout/list1"/>
    <dgm:cxn modelId="{DC5E6394-AC57-4ED1-9735-3FBFB8E35BE6}" type="presOf" srcId="{4C841566-A361-44C9-A881-B83259C91E21}" destId="{353BF08D-C0F7-484C-A108-50E0B984B1D5}" srcOrd="0" destOrd="0" presId="urn:microsoft.com/office/officeart/2005/8/layout/list1"/>
    <dgm:cxn modelId="{AE657A95-BA1F-4C59-AD66-C1E4411BA57D}" srcId="{5FB818E5-ACA3-4F92-821A-1F788EEFCD26}" destId="{9A2D4135-E34E-4523-B721-FE9B64A42D70}" srcOrd="1" destOrd="0" parTransId="{729CB790-95CE-4B93-92D8-3E7394DF4722}" sibTransId="{7C3B5965-2C71-4CD7-82AD-E3F17C35F280}"/>
    <dgm:cxn modelId="{A727CB9D-07C8-41D5-A467-9865BB315765}" type="presOf" srcId="{66F9D1E5-393D-42AD-A362-371D89A0CADD}" destId="{F233E674-57A3-4420-8A9F-0B04268E870E}" srcOrd="1" destOrd="0" presId="urn:microsoft.com/office/officeart/2005/8/layout/list1"/>
    <dgm:cxn modelId="{EF0D4F9E-A0EB-46D4-A4B5-E7C80B21128D}" srcId="{C09D602D-8350-4222-BD8F-B016A679C2BD}" destId="{4165F598-5834-472F-B09E-2D54200BF395}" srcOrd="0" destOrd="0" parTransId="{35309839-3AED-4966-9134-A5EBF01A834E}" sibTransId="{F5DCE7C2-BC95-4442-9DE8-75CE683EB725}"/>
    <dgm:cxn modelId="{655EE3A6-3D79-419C-BA97-B126CBE22CCB}" srcId="{C05EAFD1-C031-44F6-9955-8E53120B90A2}" destId="{564CB2C1-3DA5-4C6D-A876-D133FC89D79A}" srcOrd="4" destOrd="0" parTransId="{CE0810A5-C6C9-42A4-850F-4CDBA1B1B392}" sibTransId="{765CE8AC-A823-42FA-92E9-5E939812DF6E}"/>
    <dgm:cxn modelId="{C8C487B0-EBEB-48A6-9966-788D2A5ADBD7}" type="presOf" srcId="{C05EAFD1-C031-44F6-9955-8E53120B90A2}" destId="{30137E98-596C-45A4-B085-3C27FDB1EFD3}" srcOrd="0" destOrd="0" presId="urn:microsoft.com/office/officeart/2005/8/layout/list1"/>
    <dgm:cxn modelId="{0FF0C1B9-6823-427F-B5E1-F232353613EC}" type="presOf" srcId="{564CB2C1-3DA5-4C6D-A876-D133FC89D79A}" destId="{5B6C20B8-DE42-490A-9AB5-D323EF7658FB}" srcOrd="0" destOrd="0" presId="urn:microsoft.com/office/officeart/2005/8/layout/list1"/>
    <dgm:cxn modelId="{A88D11C3-6B41-4383-B759-D4589B5F53B8}" srcId="{C05EAFD1-C031-44F6-9955-8E53120B90A2}" destId="{C09D602D-8350-4222-BD8F-B016A679C2BD}" srcOrd="0" destOrd="0" parTransId="{7A32895E-9915-4009-8532-543584CDFE84}" sibTransId="{B68569DD-A9CF-457F-A45D-4F1345718C59}"/>
    <dgm:cxn modelId="{6553A8D0-98F4-4901-9819-85601C8E442A}" srcId="{66F9D1E5-393D-42AD-A362-371D89A0CADD}" destId="{8B729D9A-A37A-442F-976E-1CBD45B088A2}" srcOrd="1" destOrd="0" parTransId="{845BD05B-891A-4305-A675-C63D24A66D30}" sibTransId="{989319D7-D6F6-4166-887B-6A5A6A30CBD7}"/>
    <dgm:cxn modelId="{DA356BD6-C087-4664-864D-D4235C95AFC8}" srcId="{C05EAFD1-C031-44F6-9955-8E53120B90A2}" destId="{5FB818E5-ACA3-4F92-821A-1F788EEFCD26}" srcOrd="2" destOrd="0" parTransId="{433C7AC2-76AA-47DB-8ED5-ED802690058E}" sibTransId="{ACF4BAAF-477C-4038-A928-82CDCD805A08}"/>
    <dgm:cxn modelId="{AC18B4EA-AD8C-41A4-8ED9-805E24F30557}" type="presOf" srcId="{92B7DB13-7F9E-4E98-A27B-49DF518483BA}" destId="{26710A76-67EC-42D5-ABEC-39582991AF10}" srcOrd="0" destOrd="0" presId="urn:microsoft.com/office/officeart/2005/8/layout/list1"/>
    <dgm:cxn modelId="{D16950F5-EDFA-49B8-9FA6-D89324B163AA}" type="presOf" srcId="{38D12908-C956-4C8A-9FAF-486FBD91097F}" destId="{68AF1BCC-8B2A-48B9-BD13-B97C65525D95}" srcOrd="0" destOrd="1" presId="urn:microsoft.com/office/officeart/2005/8/layout/list1"/>
    <dgm:cxn modelId="{7E52D811-7422-4EC5-BAB3-EBC5004B0207}" type="presParOf" srcId="{30137E98-596C-45A4-B085-3C27FDB1EFD3}" destId="{20A5BA5C-47B1-4344-874E-D7664AE6EEE6}" srcOrd="0" destOrd="0" presId="urn:microsoft.com/office/officeart/2005/8/layout/list1"/>
    <dgm:cxn modelId="{3A153E14-51D0-4DA1-814C-E896CDDA4F95}" type="presParOf" srcId="{20A5BA5C-47B1-4344-874E-D7664AE6EEE6}" destId="{9E7AD5EC-270B-451E-9A16-3DBC8410FF6F}" srcOrd="0" destOrd="0" presId="urn:microsoft.com/office/officeart/2005/8/layout/list1"/>
    <dgm:cxn modelId="{996CDDD2-9668-4FD8-99C1-A4677894AE91}" type="presParOf" srcId="{20A5BA5C-47B1-4344-874E-D7664AE6EEE6}" destId="{E8B4873F-78A1-4C89-BF23-F61601A00D86}" srcOrd="1" destOrd="0" presId="urn:microsoft.com/office/officeart/2005/8/layout/list1"/>
    <dgm:cxn modelId="{36621245-D5A2-4848-A292-96EB10277115}" type="presParOf" srcId="{30137E98-596C-45A4-B085-3C27FDB1EFD3}" destId="{C0CDC0C8-BBAC-42E4-8315-B2FB3EABFD28}" srcOrd="1" destOrd="0" presId="urn:microsoft.com/office/officeart/2005/8/layout/list1"/>
    <dgm:cxn modelId="{735C7767-9D33-4251-B6F6-65B8D1D14822}" type="presParOf" srcId="{30137E98-596C-45A4-B085-3C27FDB1EFD3}" destId="{D9B0449E-F9A6-4A22-AA51-4E9B635AA25C}" srcOrd="2" destOrd="0" presId="urn:microsoft.com/office/officeart/2005/8/layout/list1"/>
    <dgm:cxn modelId="{32721CF3-161C-424B-8811-2AC3120CE3D0}" type="presParOf" srcId="{30137E98-596C-45A4-B085-3C27FDB1EFD3}" destId="{CCB1339F-8079-4CC7-A109-92570E7EE0C1}" srcOrd="3" destOrd="0" presId="urn:microsoft.com/office/officeart/2005/8/layout/list1"/>
    <dgm:cxn modelId="{4A51DC3B-1ED1-461E-A9AB-97843156A6CA}" type="presParOf" srcId="{30137E98-596C-45A4-B085-3C27FDB1EFD3}" destId="{7C9FA822-7515-41C4-B9B9-B6C1CFDCA196}" srcOrd="4" destOrd="0" presId="urn:microsoft.com/office/officeart/2005/8/layout/list1"/>
    <dgm:cxn modelId="{17367400-973C-4961-9638-904C61D5F041}" type="presParOf" srcId="{7C9FA822-7515-41C4-B9B9-B6C1CFDCA196}" destId="{538C5567-C3F7-4CC0-BFFB-C9436C85117C}" srcOrd="0" destOrd="0" presId="urn:microsoft.com/office/officeart/2005/8/layout/list1"/>
    <dgm:cxn modelId="{88746F15-CD9B-4675-ADB9-9BA56EB9D504}" type="presParOf" srcId="{7C9FA822-7515-41C4-B9B9-B6C1CFDCA196}" destId="{70A61DF6-6F9E-4E4B-B705-8C011DD1B8D7}" srcOrd="1" destOrd="0" presId="urn:microsoft.com/office/officeart/2005/8/layout/list1"/>
    <dgm:cxn modelId="{6C39AD43-E55F-4847-902D-24F11BD8E110}" type="presParOf" srcId="{30137E98-596C-45A4-B085-3C27FDB1EFD3}" destId="{DF23415F-DD39-4BF3-A101-21655B32F504}" srcOrd="5" destOrd="0" presId="urn:microsoft.com/office/officeart/2005/8/layout/list1"/>
    <dgm:cxn modelId="{E3555AF4-AE1E-43A5-A1B2-D142C6B66692}" type="presParOf" srcId="{30137E98-596C-45A4-B085-3C27FDB1EFD3}" destId="{353BF08D-C0F7-484C-A108-50E0B984B1D5}" srcOrd="6" destOrd="0" presId="urn:microsoft.com/office/officeart/2005/8/layout/list1"/>
    <dgm:cxn modelId="{7B9FC4CA-CD12-4F64-B3EB-85E893B1A723}" type="presParOf" srcId="{30137E98-596C-45A4-B085-3C27FDB1EFD3}" destId="{81E87BE9-90DF-4C7A-8496-869102F74A36}" srcOrd="7" destOrd="0" presId="urn:microsoft.com/office/officeart/2005/8/layout/list1"/>
    <dgm:cxn modelId="{C220860C-18CC-4060-9BB0-F9916C88D91A}" type="presParOf" srcId="{30137E98-596C-45A4-B085-3C27FDB1EFD3}" destId="{C74DCE39-23B8-4DF6-85C5-415F47A1A861}" srcOrd="8" destOrd="0" presId="urn:microsoft.com/office/officeart/2005/8/layout/list1"/>
    <dgm:cxn modelId="{52A8903E-0645-49AC-920D-E28F35770B15}" type="presParOf" srcId="{C74DCE39-23B8-4DF6-85C5-415F47A1A861}" destId="{137D45EE-DB1D-46E3-80F5-4E4430D13F8E}" srcOrd="0" destOrd="0" presId="urn:microsoft.com/office/officeart/2005/8/layout/list1"/>
    <dgm:cxn modelId="{2D97C0A2-E997-41BB-8FBE-69D2D0CE98E4}" type="presParOf" srcId="{C74DCE39-23B8-4DF6-85C5-415F47A1A861}" destId="{F271664F-2B0B-4C0A-8FC7-4A226DD75D88}" srcOrd="1" destOrd="0" presId="urn:microsoft.com/office/officeart/2005/8/layout/list1"/>
    <dgm:cxn modelId="{8EEBD063-672A-45B6-A901-8196F4062242}" type="presParOf" srcId="{30137E98-596C-45A4-B085-3C27FDB1EFD3}" destId="{81686570-AA18-45D9-AD1B-5084A56BC9CA}" srcOrd="9" destOrd="0" presId="urn:microsoft.com/office/officeart/2005/8/layout/list1"/>
    <dgm:cxn modelId="{948F83C6-C361-4CD0-8DE4-0E8B6CCFD402}" type="presParOf" srcId="{30137E98-596C-45A4-B085-3C27FDB1EFD3}" destId="{ACDD4E40-09B5-4673-8684-B439A2AE5009}" srcOrd="10" destOrd="0" presId="urn:microsoft.com/office/officeart/2005/8/layout/list1"/>
    <dgm:cxn modelId="{DE773FFD-70E4-4B17-B7E3-AC1F33DE9436}" type="presParOf" srcId="{30137E98-596C-45A4-B085-3C27FDB1EFD3}" destId="{4432053A-9865-4DD3-8924-FFB04165AE72}" srcOrd="11" destOrd="0" presId="urn:microsoft.com/office/officeart/2005/8/layout/list1"/>
    <dgm:cxn modelId="{0B4952A0-35E9-4A92-8D95-7BB495758866}" type="presParOf" srcId="{30137E98-596C-45A4-B085-3C27FDB1EFD3}" destId="{2C68C7D2-D8F2-4C95-BE6D-2DB7FA2310D4}" srcOrd="12" destOrd="0" presId="urn:microsoft.com/office/officeart/2005/8/layout/list1"/>
    <dgm:cxn modelId="{AD780AB4-033F-43B3-855B-01808F29B25E}" type="presParOf" srcId="{2C68C7D2-D8F2-4C95-BE6D-2DB7FA2310D4}" destId="{399F0219-804E-449B-9B7F-0FA0C62D89FF}" srcOrd="0" destOrd="0" presId="urn:microsoft.com/office/officeart/2005/8/layout/list1"/>
    <dgm:cxn modelId="{451D59F1-E2EB-4275-9C17-B057CCDA8371}" type="presParOf" srcId="{2C68C7D2-D8F2-4C95-BE6D-2DB7FA2310D4}" destId="{F233E674-57A3-4420-8A9F-0B04268E870E}" srcOrd="1" destOrd="0" presId="urn:microsoft.com/office/officeart/2005/8/layout/list1"/>
    <dgm:cxn modelId="{8A371D34-AB08-4EC7-8160-8BEAB5F25FA8}" type="presParOf" srcId="{30137E98-596C-45A4-B085-3C27FDB1EFD3}" destId="{91587429-56CE-4CBA-AAA4-655BB29C9A4B}" srcOrd="13" destOrd="0" presId="urn:microsoft.com/office/officeart/2005/8/layout/list1"/>
    <dgm:cxn modelId="{B9C3028F-9EF9-4682-B93D-6319D2824E62}" type="presParOf" srcId="{30137E98-596C-45A4-B085-3C27FDB1EFD3}" destId="{26710A76-67EC-42D5-ABEC-39582991AF10}" srcOrd="14" destOrd="0" presId="urn:microsoft.com/office/officeart/2005/8/layout/list1"/>
    <dgm:cxn modelId="{A0EFA285-843F-4670-B049-D4D8BBC2CD8F}" type="presParOf" srcId="{30137E98-596C-45A4-B085-3C27FDB1EFD3}" destId="{BF49F9C5-3D31-446B-AD3D-36EEF29A152D}" srcOrd="15" destOrd="0" presId="urn:microsoft.com/office/officeart/2005/8/layout/list1"/>
    <dgm:cxn modelId="{AA0F2A72-FDB0-4022-860F-080745848ED7}" type="presParOf" srcId="{30137E98-596C-45A4-B085-3C27FDB1EFD3}" destId="{62806E9A-569E-400D-AB78-119A365EAD79}" srcOrd="16" destOrd="0" presId="urn:microsoft.com/office/officeart/2005/8/layout/list1"/>
    <dgm:cxn modelId="{BCF88B6A-5F73-43F5-BE4A-946BF1FC33EB}" type="presParOf" srcId="{62806E9A-569E-400D-AB78-119A365EAD79}" destId="{5B6C20B8-DE42-490A-9AB5-D323EF7658FB}" srcOrd="0" destOrd="0" presId="urn:microsoft.com/office/officeart/2005/8/layout/list1"/>
    <dgm:cxn modelId="{D2194753-A31F-4061-8BAB-DB647C130D70}" type="presParOf" srcId="{62806E9A-569E-400D-AB78-119A365EAD79}" destId="{3640D9DF-5391-437A-A1CA-9032625435AC}" srcOrd="1" destOrd="0" presId="urn:microsoft.com/office/officeart/2005/8/layout/list1"/>
    <dgm:cxn modelId="{AD806984-2C83-44FF-9FA7-3C0551C59704}" type="presParOf" srcId="{30137E98-596C-45A4-B085-3C27FDB1EFD3}" destId="{422DFBA5-914D-4D7B-9463-B4C7CBD83A6B}" srcOrd="17" destOrd="0" presId="urn:microsoft.com/office/officeart/2005/8/layout/list1"/>
    <dgm:cxn modelId="{0D063A0E-27F3-4E02-A3A0-E0892A8AB13C}" type="presParOf" srcId="{30137E98-596C-45A4-B085-3C27FDB1EFD3}" destId="{68AF1BCC-8B2A-48B9-BD13-B97C65525D9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71DDE-2E2E-42E5-A2EE-82B6CE1A1635}">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Knowledge sharing</a:t>
          </a:r>
        </a:p>
      </dsp:txBody>
      <dsp:txXfrm>
        <a:off x="0" y="39687"/>
        <a:ext cx="3286125" cy="1971675"/>
      </dsp:txXfrm>
    </dsp:sp>
    <dsp:sp modelId="{8233FF13-440D-4D7D-A925-75E695F0E0DB}">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Elevate Your Practice</a:t>
          </a:r>
        </a:p>
      </dsp:txBody>
      <dsp:txXfrm>
        <a:off x="3614737" y="39687"/>
        <a:ext cx="3286125" cy="1971675"/>
      </dsp:txXfrm>
    </dsp:sp>
    <dsp:sp modelId="{B77CA371-B0FD-4E75-8C02-D341432FEA36}">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Elevate your Facility</a:t>
          </a:r>
        </a:p>
      </dsp:txBody>
      <dsp:txXfrm>
        <a:off x="7229475" y="39687"/>
        <a:ext cx="3286125" cy="1971675"/>
      </dsp:txXfrm>
    </dsp:sp>
    <dsp:sp modelId="{43771B1D-6661-4C99-9FDB-04C206EC19F3}">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Fellowship Status</a:t>
          </a:r>
        </a:p>
      </dsp:txBody>
      <dsp:txXfrm>
        <a:off x="1807368" y="2339975"/>
        <a:ext cx="3286125" cy="1971675"/>
      </dsp:txXfrm>
    </dsp:sp>
    <dsp:sp modelId="{8641E3E7-7F5C-4AAF-A619-5CE463D34A97}">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Networking</a:t>
          </a:r>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0449E-F9A6-4A22-AA51-4E9B635AA25C}">
      <dsp:nvSpPr>
        <dsp:cNvPr id="0" name=""/>
        <dsp:cNvSpPr/>
      </dsp:nvSpPr>
      <dsp:spPr>
        <a:xfrm>
          <a:off x="0" y="351967"/>
          <a:ext cx="10634663" cy="5528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368" tIns="270764" rIns="825368" bIns="92456"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a:t>Brief, describes abstract content (20 word limit)</a:t>
          </a:r>
        </a:p>
      </dsp:txBody>
      <dsp:txXfrm>
        <a:off x="0" y="351967"/>
        <a:ext cx="10634663" cy="552825"/>
      </dsp:txXfrm>
    </dsp:sp>
    <dsp:sp modelId="{E8B4873F-78A1-4C89-BF23-F61601A00D86}">
      <dsp:nvSpPr>
        <dsp:cNvPr id="0" name=""/>
        <dsp:cNvSpPr/>
      </dsp:nvSpPr>
      <dsp:spPr>
        <a:xfrm>
          <a:off x="531733" y="160087"/>
          <a:ext cx="7444264"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375" tIns="0" rIns="281375" bIns="0" numCol="1" spcCol="1270" anchor="ctr" anchorCtr="0">
          <a:noAutofit/>
        </a:bodyPr>
        <a:lstStyle/>
        <a:p>
          <a:pPr marL="0" lvl="0" indent="0" algn="l" defTabSz="577850">
            <a:lnSpc>
              <a:spcPct val="90000"/>
            </a:lnSpc>
            <a:spcBef>
              <a:spcPct val="0"/>
            </a:spcBef>
            <a:spcAft>
              <a:spcPct val="35000"/>
            </a:spcAft>
            <a:buNone/>
          </a:pPr>
          <a:r>
            <a:rPr lang="en-US" sz="1300" b="1" kern="1200" dirty="0"/>
            <a:t>Title</a:t>
          </a:r>
        </a:p>
      </dsp:txBody>
      <dsp:txXfrm>
        <a:off x="550467" y="178821"/>
        <a:ext cx="7406796" cy="346292"/>
      </dsp:txXfrm>
    </dsp:sp>
    <dsp:sp modelId="{353BF08D-C0F7-484C-A108-50E0B984B1D5}">
      <dsp:nvSpPr>
        <dsp:cNvPr id="0" name=""/>
        <dsp:cNvSpPr/>
      </dsp:nvSpPr>
      <dsp:spPr>
        <a:xfrm>
          <a:off x="0" y="1166872"/>
          <a:ext cx="10634663" cy="7575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368" tIns="270764" rIns="825368" bIns="92456"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a:t>“What is the importance of the study?”- present tense</a:t>
          </a:r>
        </a:p>
        <a:p>
          <a:pPr marL="114300" lvl="1" indent="-114300" algn="l" defTabSz="577850">
            <a:lnSpc>
              <a:spcPct val="90000"/>
            </a:lnSpc>
            <a:spcBef>
              <a:spcPct val="0"/>
            </a:spcBef>
            <a:spcAft>
              <a:spcPct val="15000"/>
            </a:spcAft>
            <a:buChar char="•"/>
          </a:pPr>
          <a:r>
            <a:rPr lang="en-US" sz="1300" b="0" kern="1200" dirty="0"/>
            <a:t>Background and describe study objectives, hypothesis tested, and/or problem solved </a:t>
          </a:r>
        </a:p>
      </dsp:txBody>
      <dsp:txXfrm>
        <a:off x="0" y="1166872"/>
        <a:ext cx="10634663" cy="757575"/>
      </dsp:txXfrm>
    </dsp:sp>
    <dsp:sp modelId="{70A61DF6-6F9E-4E4B-B705-8C011DD1B8D7}">
      <dsp:nvSpPr>
        <dsp:cNvPr id="0" name=""/>
        <dsp:cNvSpPr/>
      </dsp:nvSpPr>
      <dsp:spPr>
        <a:xfrm>
          <a:off x="531733" y="974992"/>
          <a:ext cx="7444264"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375" tIns="0" rIns="281375" bIns="0" numCol="1" spcCol="1270" anchor="ctr" anchorCtr="0">
          <a:noAutofit/>
        </a:bodyPr>
        <a:lstStyle/>
        <a:p>
          <a:pPr marL="0" lvl="0" indent="0" algn="l" defTabSz="577850">
            <a:lnSpc>
              <a:spcPct val="90000"/>
            </a:lnSpc>
            <a:spcBef>
              <a:spcPct val="0"/>
            </a:spcBef>
            <a:spcAft>
              <a:spcPct val="35000"/>
            </a:spcAft>
            <a:buNone/>
          </a:pPr>
          <a:r>
            <a:rPr lang="en-US" sz="1300" b="1" kern="1200" dirty="0"/>
            <a:t>Background</a:t>
          </a:r>
        </a:p>
      </dsp:txBody>
      <dsp:txXfrm>
        <a:off x="550467" y="993726"/>
        <a:ext cx="7406796" cy="346292"/>
      </dsp:txXfrm>
    </dsp:sp>
    <dsp:sp modelId="{ACDD4E40-09B5-4673-8684-B439A2AE5009}">
      <dsp:nvSpPr>
        <dsp:cNvPr id="0" name=""/>
        <dsp:cNvSpPr/>
      </dsp:nvSpPr>
      <dsp:spPr>
        <a:xfrm>
          <a:off x="0" y="2186527"/>
          <a:ext cx="10634663" cy="75757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368" tIns="270764" rIns="825368" bIns="92456"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a:t>Five Study S’s : Describe study intervention (variables) &amp; design, setting, sample, subjects, stats- past tense</a:t>
          </a:r>
        </a:p>
        <a:p>
          <a:pPr marL="114300" lvl="1" indent="-114300" algn="l" defTabSz="577850">
            <a:lnSpc>
              <a:spcPct val="90000"/>
            </a:lnSpc>
            <a:spcBef>
              <a:spcPct val="0"/>
            </a:spcBef>
            <a:spcAft>
              <a:spcPct val="15000"/>
            </a:spcAft>
            <a:buChar char="•"/>
          </a:pPr>
          <a:r>
            <a:rPr lang="en-US" sz="1300" b="0" kern="1200" dirty="0"/>
            <a:t>No numbers besides time frame and sample size!</a:t>
          </a:r>
        </a:p>
      </dsp:txBody>
      <dsp:txXfrm>
        <a:off x="0" y="2186527"/>
        <a:ext cx="10634663" cy="757575"/>
      </dsp:txXfrm>
    </dsp:sp>
    <dsp:sp modelId="{F271664F-2B0B-4C0A-8FC7-4A226DD75D88}">
      <dsp:nvSpPr>
        <dsp:cNvPr id="0" name=""/>
        <dsp:cNvSpPr/>
      </dsp:nvSpPr>
      <dsp:spPr>
        <a:xfrm>
          <a:off x="531733" y="1994647"/>
          <a:ext cx="7444264" cy="3837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375" tIns="0" rIns="281375" bIns="0" numCol="1" spcCol="1270" anchor="ctr" anchorCtr="0">
          <a:noAutofit/>
        </a:bodyPr>
        <a:lstStyle/>
        <a:p>
          <a:pPr marL="0" lvl="0" indent="0" algn="l" defTabSz="577850">
            <a:lnSpc>
              <a:spcPct val="90000"/>
            </a:lnSpc>
            <a:spcBef>
              <a:spcPct val="0"/>
            </a:spcBef>
            <a:spcAft>
              <a:spcPct val="35000"/>
            </a:spcAft>
            <a:buNone/>
          </a:pPr>
          <a:r>
            <a:rPr lang="en-US" sz="1300" b="1" kern="1200" dirty="0"/>
            <a:t>Methods</a:t>
          </a:r>
        </a:p>
      </dsp:txBody>
      <dsp:txXfrm>
        <a:off x="550467" y="2013381"/>
        <a:ext cx="7406796" cy="346292"/>
      </dsp:txXfrm>
    </dsp:sp>
    <dsp:sp modelId="{26710A76-67EC-42D5-ABEC-39582991AF10}">
      <dsp:nvSpPr>
        <dsp:cNvPr id="0" name=""/>
        <dsp:cNvSpPr/>
      </dsp:nvSpPr>
      <dsp:spPr>
        <a:xfrm>
          <a:off x="0" y="3206182"/>
          <a:ext cx="10634663" cy="7575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368" tIns="270764" rIns="825368" bIns="92456"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a:t>Essential results with statistical analysis- past tense</a:t>
          </a:r>
        </a:p>
        <a:p>
          <a:pPr marL="114300" lvl="1" indent="-114300" algn="l" defTabSz="577850">
            <a:lnSpc>
              <a:spcPct val="90000"/>
            </a:lnSpc>
            <a:spcBef>
              <a:spcPct val="0"/>
            </a:spcBef>
            <a:spcAft>
              <a:spcPct val="15000"/>
            </a:spcAft>
            <a:buChar char="•"/>
          </a:pPr>
          <a:r>
            <a:rPr lang="en-US" sz="1300" b="0" kern="1200" dirty="0"/>
            <a:t>Map result to each method and in same order!</a:t>
          </a:r>
        </a:p>
      </dsp:txBody>
      <dsp:txXfrm>
        <a:off x="0" y="3206182"/>
        <a:ext cx="10634663" cy="757575"/>
      </dsp:txXfrm>
    </dsp:sp>
    <dsp:sp modelId="{F233E674-57A3-4420-8A9F-0B04268E870E}">
      <dsp:nvSpPr>
        <dsp:cNvPr id="0" name=""/>
        <dsp:cNvSpPr/>
      </dsp:nvSpPr>
      <dsp:spPr>
        <a:xfrm>
          <a:off x="531733" y="3014302"/>
          <a:ext cx="7444264"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375" tIns="0" rIns="281375" bIns="0" numCol="1" spcCol="1270" anchor="ctr" anchorCtr="0">
          <a:noAutofit/>
        </a:bodyPr>
        <a:lstStyle/>
        <a:p>
          <a:pPr marL="0" lvl="0" indent="0" algn="l" defTabSz="577850">
            <a:lnSpc>
              <a:spcPct val="90000"/>
            </a:lnSpc>
            <a:spcBef>
              <a:spcPct val="0"/>
            </a:spcBef>
            <a:spcAft>
              <a:spcPct val="35000"/>
            </a:spcAft>
            <a:buNone/>
          </a:pPr>
          <a:r>
            <a:rPr lang="en-US" sz="1300" b="1" kern="1200" dirty="0"/>
            <a:t>Results</a:t>
          </a:r>
        </a:p>
      </dsp:txBody>
      <dsp:txXfrm>
        <a:off x="550467" y="3033036"/>
        <a:ext cx="7406796" cy="346292"/>
      </dsp:txXfrm>
    </dsp:sp>
    <dsp:sp modelId="{68AF1BCC-8B2A-48B9-BD13-B97C65525D95}">
      <dsp:nvSpPr>
        <dsp:cNvPr id="0" name=""/>
        <dsp:cNvSpPr/>
      </dsp:nvSpPr>
      <dsp:spPr>
        <a:xfrm>
          <a:off x="0" y="4225837"/>
          <a:ext cx="10634663" cy="757575"/>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368" tIns="270764" rIns="825368" bIns="92456"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a:t>“So what?”- present tense</a:t>
          </a:r>
        </a:p>
        <a:p>
          <a:pPr marL="114300" lvl="1" indent="-114300" algn="l" defTabSz="577850">
            <a:lnSpc>
              <a:spcPct val="90000"/>
            </a:lnSpc>
            <a:spcBef>
              <a:spcPct val="0"/>
            </a:spcBef>
            <a:spcAft>
              <a:spcPct val="15000"/>
            </a:spcAft>
            <a:buChar char="•"/>
          </a:pPr>
          <a:r>
            <a:rPr lang="en-US" sz="1300" b="0" kern="1200" dirty="0"/>
            <a:t>Interpret, importance, implications. Map to each result</a:t>
          </a:r>
        </a:p>
      </dsp:txBody>
      <dsp:txXfrm>
        <a:off x="0" y="4225837"/>
        <a:ext cx="10634663" cy="757575"/>
      </dsp:txXfrm>
    </dsp:sp>
    <dsp:sp modelId="{3640D9DF-5391-437A-A1CA-9032625435AC}">
      <dsp:nvSpPr>
        <dsp:cNvPr id="0" name=""/>
        <dsp:cNvSpPr/>
      </dsp:nvSpPr>
      <dsp:spPr>
        <a:xfrm>
          <a:off x="531733" y="4033957"/>
          <a:ext cx="7444264"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375" tIns="0" rIns="281375" bIns="0" numCol="1" spcCol="1270" anchor="ctr" anchorCtr="0">
          <a:noAutofit/>
        </a:bodyPr>
        <a:lstStyle/>
        <a:p>
          <a:pPr marL="0" lvl="0" indent="0" algn="l" defTabSz="577850">
            <a:lnSpc>
              <a:spcPct val="90000"/>
            </a:lnSpc>
            <a:spcBef>
              <a:spcPct val="0"/>
            </a:spcBef>
            <a:spcAft>
              <a:spcPct val="35000"/>
            </a:spcAft>
            <a:buNone/>
          </a:pPr>
          <a:r>
            <a:rPr lang="en-US" sz="1300" b="1" kern="1200" dirty="0"/>
            <a:t>Conclusion</a:t>
          </a:r>
        </a:p>
      </dsp:txBody>
      <dsp:txXfrm>
        <a:off x="550467" y="4052691"/>
        <a:ext cx="7406796"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10/10/2024</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10/10/2024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BIG GOAL- to get APIC DFW </a:t>
            </a:r>
            <a:r>
              <a:rPr lang="en-US" b="1" dirty="0"/>
              <a:t>members present at the meetings</a:t>
            </a:r>
            <a:r>
              <a:rPr lang="en-US" dirty="0"/>
              <a:t>, submit abstracts, and become fellows!! </a:t>
            </a:r>
          </a:p>
          <a:p>
            <a:endParaRPr lang="en-US" dirty="0"/>
          </a:p>
          <a:p>
            <a:r>
              <a:rPr lang="en-US" dirty="0"/>
              <a:t>Timeline for both presentations: </a:t>
            </a:r>
          </a:p>
          <a:p>
            <a:pPr marL="171450" indent="-171450">
              <a:buFontTx/>
              <a:buChar char="-"/>
            </a:pPr>
            <a:r>
              <a:rPr lang="en-US" dirty="0"/>
              <a:t>Objectives for topic by end of May</a:t>
            </a:r>
          </a:p>
          <a:p>
            <a:pPr marL="171450" indent="-171450">
              <a:buFontTx/>
              <a:buChar char="-"/>
            </a:pPr>
            <a:r>
              <a:rPr lang="en-US" dirty="0"/>
              <a:t>Presentation (at least draft), by September 1</a:t>
            </a:r>
          </a:p>
          <a:p>
            <a:pPr marL="171450" indent="-171450">
              <a:buFontTx/>
              <a:buChar char="-"/>
            </a:pPr>
            <a:r>
              <a:rPr lang="en-US" dirty="0"/>
              <a:t>Final presentation by October 1</a:t>
            </a:r>
          </a:p>
          <a:p>
            <a:pPr marL="171450" indent="-171450">
              <a:buFontTx/>
              <a:buChar char="-"/>
            </a:pPr>
            <a:endParaRPr lang="en-US" dirty="0"/>
          </a:p>
          <a:p>
            <a:pPr marL="171450" indent="-171450">
              <a:buFontTx/>
              <a:buChar char="-"/>
            </a:pPr>
            <a:r>
              <a:rPr lang="en-US" dirty="0"/>
              <a:t>*** Fellow- publication piece is a big barrier- author process. Research cohort?? Special interest group- after two initial presentations- </a:t>
            </a:r>
          </a:p>
        </p:txBody>
      </p:sp>
      <p:sp>
        <p:nvSpPr>
          <p:cNvPr id="4" name="Slide Number Placeholder 3"/>
          <p:cNvSpPr>
            <a:spLocks noGrp="1"/>
          </p:cNvSpPr>
          <p:nvPr>
            <p:ph type="sldNum" sz="quarter" idx="5"/>
          </p:nvPr>
        </p:nvSpPr>
        <p:spPr/>
        <p:txBody>
          <a:bodyPr/>
          <a:lstStyle/>
          <a:p>
            <a:fld id="{BC849E9A-41F7-4779-A581-48A7C374A227}" type="slidenum">
              <a:rPr lang="en-US" smtClean="0"/>
              <a:t>1</a:t>
            </a:fld>
            <a:endParaRPr lang="en-US" dirty="0"/>
          </a:p>
        </p:txBody>
      </p:sp>
    </p:spTree>
    <p:extLst>
      <p:ext uri="{BB962C8B-B14F-4D97-AF65-F5344CB8AC3E}">
        <p14:creationId xmlns:p14="http://schemas.microsoft.com/office/powerpoint/2010/main" val="2952144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7 minutes. Here we can also highlight use some presentations and posters from APIC members to highlight engaging presentations! </a:t>
            </a:r>
          </a:p>
        </p:txBody>
      </p:sp>
      <p:sp>
        <p:nvSpPr>
          <p:cNvPr id="4" name="Slide Number Placeholder 3"/>
          <p:cNvSpPr>
            <a:spLocks noGrp="1"/>
          </p:cNvSpPr>
          <p:nvPr>
            <p:ph type="sldNum" sz="quarter" idx="5"/>
          </p:nvPr>
        </p:nvSpPr>
        <p:spPr/>
        <p:txBody>
          <a:bodyPr/>
          <a:lstStyle/>
          <a:p>
            <a:fld id="{BC849E9A-41F7-4779-A581-48A7C374A227}" type="slidenum">
              <a:rPr lang="en-US" smtClean="0"/>
              <a:t>22</a:t>
            </a:fld>
            <a:endParaRPr lang="en-US" dirty="0"/>
          </a:p>
        </p:txBody>
      </p:sp>
    </p:spTree>
    <p:extLst>
      <p:ext uri="{BB962C8B-B14F-4D97-AF65-F5344CB8AC3E}">
        <p14:creationId xmlns:p14="http://schemas.microsoft.com/office/powerpoint/2010/main" val="3258794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7 minutes. Here we can also highlight use some presentations and posters from APIC members to highlight engaging presentations! </a:t>
            </a:r>
          </a:p>
        </p:txBody>
      </p:sp>
      <p:sp>
        <p:nvSpPr>
          <p:cNvPr id="4" name="Slide Number Placeholder 3"/>
          <p:cNvSpPr>
            <a:spLocks noGrp="1"/>
          </p:cNvSpPr>
          <p:nvPr>
            <p:ph type="sldNum" sz="quarter" idx="5"/>
          </p:nvPr>
        </p:nvSpPr>
        <p:spPr/>
        <p:txBody>
          <a:bodyPr/>
          <a:lstStyle/>
          <a:p>
            <a:fld id="{BC849E9A-41F7-4779-A581-48A7C374A227}" type="slidenum">
              <a:rPr lang="en-US" smtClean="0"/>
              <a:t>23</a:t>
            </a:fld>
            <a:endParaRPr lang="en-US" dirty="0"/>
          </a:p>
        </p:txBody>
      </p:sp>
    </p:spTree>
    <p:extLst>
      <p:ext uri="{BB962C8B-B14F-4D97-AF65-F5344CB8AC3E}">
        <p14:creationId xmlns:p14="http://schemas.microsoft.com/office/powerpoint/2010/main" val="3167017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7 minutes. Here we can also highlight use some presentations and posters from APIC members to highlight engaging presentations! </a:t>
            </a:r>
          </a:p>
        </p:txBody>
      </p:sp>
      <p:sp>
        <p:nvSpPr>
          <p:cNvPr id="4" name="Slide Number Placeholder 3"/>
          <p:cNvSpPr>
            <a:spLocks noGrp="1"/>
          </p:cNvSpPr>
          <p:nvPr>
            <p:ph type="sldNum" sz="quarter" idx="5"/>
          </p:nvPr>
        </p:nvSpPr>
        <p:spPr/>
        <p:txBody>
          <a:bodyPr/>
          <a:lstStyle/>
          <a:p>
            <a:fld id="{BC849E9A-41F7-4779-A581-48A7C374A227}" type="slidenum">
              <a:rPr lang="en-US" smtClean="0"/>
              <a:t>24</a:t>
            </a:fld>
            <a:endParaRPr lang="en-US" dirty="0"/>
          </a:p>
        </p:txBody>
      </p:sp>
    </p:spTree>
    <p:extLst>
      <p:ext uri="{BB962C8B-B14F-4D97-AF65-F5344CB8AC3E}">
        <p14:creationId xmlns:p14="http://schemas.microsoft.com/office/powerpoint/2010/main" val="366769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3 minutes. We can ask participants</a:t>
            </a:r>
          </a:p>
        </p:txBody>
      </p:sp>
      <p:sp>
        <p:nvSpPr>
          <p:cNvPr id="4" name="Slide Number Placeholder 3"/>
          <p:cNvSpPr>
            <a:spLocks noGrp="1"/>
          </p:cNvSpPr>
          <p:nvPr>
            <p:ph type="sldNum" sz="quarter" idx="5"/>
          </p:nvPr>
        </p:nvSpPr>
        <p:spPr/>
        <p:txBody>
          <a:bodyPr/>
          <a:lstStyle/>
          <a:p>
            <a:fld id="{BC849E9A-41F7-4779-A581-48A7C374A227}" type="slidenum">
              <a:rPr lang="en-US" smtClean="0"/>
              <a:t>25</a:t>
            </a:fld>
            <a:endParaRPr lang="en-US" dirty="0"/>
          </a:p>
        </p:txBody>
      </p:sp>
    </p:spTree>
    <p:extLst>
      <p:ext uri="{BB962C8B-B14F-4D97-AF65-F5344CB8AC3E}">
        <p14:creationId xmlns:p14="http://schemas.microsoft.com/office/powerpoint/2010/main" val="333861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and in the rest of the slides- include a QR code to the references, materials, checklist, poster template? Have on the APIC DFW site or the Tarrant County IP Council site? </a:t>
            </a:r>
          </a:p>
        </p:txBody>
      </p:sp>
      <p:sp>
        <p:nvSpPr>
          <p:cNvPr id="4" name="Slide Number Placeholder 3"/>
          <p:cNvSpPr>
            <a:spLocks noGrp="1"/>
          </p:cNvSpPr>
          <p:nvPr>
            <p:ph type="sldNum" sz="quarter" idx="5"/>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1536416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 Abstract: self-contained, short overview that describes a larger work (Kate Gase- APIC)</a:t>
            </a:r>
          </a:p>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108056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5 minutes</a:t>
            </a:r>
          </a:p>
        </p:txBody>
      </p:sp>
      <p:sp>
        <p:nvSpPr>
          <p:cNvPr id="4" name="Slide Number Placeholder 3"/>
          <p:cNvSpPr>
            <a:spLocks noGrp="1"/>
          </p:cNvSpPr>
          <p:nvPr>
            <p:ph type="sldNum" sz="quarter" idx="5"/>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425016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3 minutes. Include examples here!</a:t>
            </a:r>
          </a:p>
        </p:txBody>
      </p:sp>
      <p:sp>
        <p:nvSpPr>
          <p:cNvPr id="4" name="Slide Number Placeholder 3"/>
          <p:cNvSpPr>
            <a:spLocks noGrp="1"/>
          </p:cNvSpPr>
          <p:nvPr>
            <p:ph type="sldNum" sz="quarter" idx="5"/>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903356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4 minutes. Include examples here! We can also engage the audience here and ask what abstract strengths are and how they followed the guidelines?</a:t>
            </a:r>
          </a:p>
          <a:p>
            <a:endParaRPr lang="en-US" dirty="0"/>
          </a:p>
          <a:p>
            <a:r>
              <a:rPr lang="en-US" sz="1200" b="1" dirty="0">
                <a:effectLst/>
                <a:latin typeface="Aptos" panose="020B0004020202020204" pitchFamily="34" charset="0"/>
                <a:ea typeface="Aptos" panose="020B0004020202020204" pitchFamily="34" charset="0"/>
                <a:cs typeface="Times New Roman" panose="02020603050405020304" pitchFamily="18" charset="0"/>
              </a:rPr>
              <a:t>Example from APIC 2021 </a:t>
            </a:r>
            <a:r>
              <a:rPr lang="en-US" sz="1200" b="1" dirty="0">
                <a:latin typeface="Aptos" panose="020B0004020202020204" pitchFamily="34" charset="0"/>
                <a:ea typeface="Aptos" panose="020B0004020202020204" pitchFamily="34" charset="0"/>
                <a:cs typeface="Times New Roman" panose="02020603050405020304" pitchFamily="18" charset="0"/>
              </a:rPr>
              <a:t>published abstract and </a:t>
            </a:r>
            <a:r>
              <a:rPr lang="en-US" sz="1200" b="1" dirty="0">
                <a:effectLst/>
                <a:latin typeface="Aptos" panose="020B0004020202020204" pitchFamily="34" charset="0"/>
                <a:ea typeface="Aptos" panose="020B0004020202020204" pitchFamily="34" charset="0"/>
                <a:cs typeface="Times New Roman" panose="02020603050405020304" pitchFamily="18" charset="0"/>
              </a:rPr>
              <a:t>Poster presentation</a:t>
            </a:r>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91511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25 minutes. Add QR code to checklist/provide hard copies too!</a:t>
            </a:r>
          </a:p>
        </p:txBody>
      </p:sp>
      <p:sp>
        <p:nvSpPr>
          <p:cNvPr id="4" name="Slide Number Placeholder 3"/>
          <p:cNvSpPr>
            <a:spLocks noGrp="1"/>
          </p:cNvSpPr>
          <p:nvPr>
            <p:ph type="sldNum" sz="quarter" idx="5"/>
          </p:nvPr>
        </p:nvSpPr>
        <p:spPr/>
        <p:txBody>
          <a:bodyPr/>
          <a:lstStyle/>
          <a:p>
            <a:fld id="{BC849E9A-41F7-4779-A581-48A7C374A227}" type="slidenum">
              <a:rPr lang="en-US" smtClean="0"/>
              <a:t>19</a:t>
            </a:fld>
            <a:endParaRPr lang="en-US" dirty="0"/>
          </a:p>
        </p:txBody>
      </p:sp>
    </p:spTree>
    <p:extLst>
      <p:ext uri="{BB962C8B-B14F-4D97-AF65-F5344CB8AC3E}">
        <p14:creationId xmlns:p14="http://schemas.microsoft.com/office/powerpoint/2010/main" val="3874963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7 minutes. Here we can also highlight use some presentations and posters from APIC members to highlight engaging presentations! </a:t>
            </a:r>
          </a:p>
        </p:txBody>
      </p:sp>
      <p:sp>
        <p:nvSpPr>
          <p:cNvPr id="4" name="Slide Number Placeholder 3"/>
          <p:cNvSpPr>
            <a:spLocks noGrp="1"/>
          </p:cNvSpPr>
          <p:nvPr>
            <p:ph type="sldNum" sz="quarter" idx="5"/>
          </p:nvPr>
        </p:nvSpPr>
        <p:spPr/>
        <p:txBody>
          <a:bodyPr/>
          <a:lstStyle/>
          <a:p>
            <a:fld id="{BC849E9A-41F7-4779-A581-48A7C374A227}" type="slidenum">
              <a:rPr lang="en-US" smtClean="0"/>
              <a:t>20</a:t>
            </a:fld>
            <a:endParaRPr lang="en-US" dirty="0"/>
          </a:p>
        </p:txBody>
      </p:sp>
    </p:spTree>
    <p:extLst>
      <p:ext uri="{BB962C8B-B14F-4D97-AF65-F5344CB8AC3E}">
        <p14:creationId xmlns:p14="http://schemas.microsoft.com/office/powerpoint/2010/main" val="3096974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7 minutes. Here we can also highlight use some presentations and posters from APIC members to highlight engaging presentations! </a:t>
            </a:r>
          </a:p>
        </p:txBody>
      </p:sp>
      <p:sp>
        <p:nvSpPr>
          <p:cNvPr id="4" name="Slide Number Placeholder 3"/>
          <p:cNvSpPr>
            <a:spLocks noGrp="1"/>
          </p:cNvSpPr>
          <p:nvPr>
            <p:ph type="sldNum" sz="quarter" idx="5"/>
          </p:nvPr>
        </p:nvSpPr>
        <p:spPr/>
        <p:txBody>
          <a:bodyPr/>
          <a:lstStyle/>
          <a:p>
            <a:fld id="{BC849E9A-41F7-4779-A581-48A7C374A227}" type="slidenum">
              <a:rPr lang="en-US" smtClean="0"/>
              <a:t>21</a:t>
            </a:fld>
            <a:endParaRPr lang="en-US" dirty="0"/>
          </a:p>
        </p:txBody>
      </p:sp>
    </p:spTree>
    <p:extLst>
      <p:ext uri="{BB962C8B-B14F-4D97-AF65-F5344CB8AC3E}">
        <p14:creationId xmlns:p14="http://schemas.microsoft.com/office/powerpoint/2010/main" val="300561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10/10/2024</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10/10/2024</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10/10/2024</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10/10/2024</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10/10/2024</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10/10/2024</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10/10/2024</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10/10/2024</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10/10/2024</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10/10/2024</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10/10/2024</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10/10/2024</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4GV_h18cIw0" TargetMode="External"/><Relationship Id="rId7" Type="http://schemas.openxmlformats.org/officeDocument/2006/relationships/image" Target="../media/image23.png"/><Relationship Id="rId2" Type="http://schemas.openxmlformats.org/officeDocument/2006/relationships/hyperlink" Target="https://5secondruleshow.org/episode/56-apic-abstract-review-trent-mcallister/" TargetMode="External"/><Relationship Id="rId1" Type="http://schemas.openxmlformats.org/officeDocument/2006/relationships/slideLayout" Target="../slideLayouts/slideLayout2.xml"/><Relationship Id="rId6" Type="http://schemas.openxmlformats.org/officeDocument/2006/relationships/hyperlink" Target="https://www.ajicjournal.org/article/S0196-6553(18)30952-0/abstract" TargetMode="External"/><Relationship Id="rId5" Type="http://schemas.openxmlformats.org/officeDocument/2006/relationships/hyperlink" Target="https://apic.org/Resource_/TinyMceFileManager/Periodical_images/PS_Summer_2017_Abstract_submission.pdf" TargetMode="External"/><Relationship Id="rId4" Type="http://schemas.openxmlformats.org/officeDocument/2006/relationships/hyperlink" Target="https://industryperspectives.com/wp-content/uploads/2016/10/4_Writing-scientific-abstract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016/j.ajic.2024.04.038" TargetMode="External"/><Relationship Id="rId2" Type="http://schemas.openxmlformats.org/officeDocument/2006/relationships/hyperlink" Target="https://doi.org/10.1016/j.ajic.2021.04.066"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doi.org/10.1016/j.ajic.2024.04.037"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16/j.ajic.2024.04.013" TargetMode="External"/><Relationship Id="rId2" Type="http://schemas.openxmlformats.org/officeDocument/2006/relationships/hyperlink" Target="https://doi.org/10.1016/j.ajic.2024.04.058"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quillbot.com/grammar-check" TargetMode="External"/><Relationship Id="rId4" Type="http://schemas.openxmlformats.org/officeDocument/2006/relationships/hyperlink" Target="https://www.grammarly.com/grammar-chec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200094" y="4542372"/>
            <a:ext cx="7215899" cy="2212019"/>
          </a:xfrm>
        </p:spPr>
        <p:txBody>
          <a:bodyPr anchor="t">
            <a:normAutofit fontScale="90000"/>
          </a:bodyPr>
          <a:lstStyle/>
          <a:p>
            <a:pPr algn="l"/>
            <a:r>
              <a:rPr lang="en-US" sz="4400" i="1" dirty="0">
                <a:latin typeface="Franklin Gothic Book" panose="020B0503020102020204" pitchFamily="34" charset="0"/>
                <a:cs typeface="Segoe UI" panose="020B0502040204020203" pitchFamily="34" charset="0"/>
              </a:rPr>
              <a:t>Research Readiness Series:</a:t>
            </a:r>
            <a:br>
              <a:rPr lang="en-US" sz="4400" dirty="0">
                <a:latin typeface="Franklin Gothic Book" panose="020B0503020102020204" pitchFamily="34" charset="0"/>
                <a:cs typeface="Segoe UI" panose="020B0502040204020203" pitchFamily="34" charset="0"/>
              </a:rPr>
            </a:br>
            <a:r>
              <a:rPr lang="en-US" sz="4400" dirty="0">
                <a:latin typeface="Franklin Gothic Book" panose="020B0503020102020204" pitchFamily="34" charset="0"/>
                <a:cs typeface="Segoe UI" panose="020B0502040204020203" pitchFamily="34" charset="0"/>
              </a:rPr>
              <a:t>This is </a:t>
            </a:r>
            <a:r>
              <a:rPr lang="en-US" sz="4400" u="sng" dirty="0">
                <a:latin typeface="Franklin Gothic Book" panose="020B0503020102020204" pitchFamily="34" charset="0"/>
                <a:cs typeface="Segoe UI" panose="020B0502040204020203" pitchFamily="34" charset="0"/>
              </a:rPr>
              <a:t>SO</a:t>
            </a:r>
            <a:r>
              <a:rPr lang="en-US" sz="4400" dirty="0">
                <a:latin typeface="Franklin Gothic Book" panose="020B0503020102020204" pitchFamily="34" charset="0"/>
                <a:cs typeface="Segoe UI" panose="020B0502040204020203" pitchFamily="34" charset="0"/>
              </a:rPr>
              <a:t> abstract! Demystifying Abstract Writing Workshop</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4654296" y="3945418"/>
            <a:ext cx="5609219" cy="576738"/>
          </a:xfrm>
        </p:spPr>
        <p:txBody>
          <a:bodyPr anchor="b">
            <a:normAutofit/>
          </a:bodyPr>
          <a:lstStyle/>
          <a:p>
            <a:pPr algn="l"/>
            <a:r>
              <a:rPr lang="en-US" sz="2000" dirty="0">
                <a:latin typeface="Franklin Gothic Book" panose="020B0503020102020204" pitchFamily="34" charset="0"/>
              </a:rPr>
              <a:t>October 18, 2024: APIC DFW Annual Conference</a:t>
            </a: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0302" y="1293093"/>
            <a:ext cx="1827742" cy="1827742"/>
          </a:xfrm>
          <a:prstGeom prst="rect">
            <a:avLst/>
          </a:prstGeom>
        </p:spPr>
      </p:pic>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0924" y="3621724"/>
            <a:ext cx="2594886" cy="2594886"/>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25024" y="327889"/>
            <a:ext cx="2260711" cy="2260711"/>
          </a:xfrm>
          <a:prstGeom prst="rect">
            <a:avLst/>
          </a:prstGeom>
        </p:spPr>
      </p:pic>
    </p:spTree>
    <p:extLst>
      <p:ext uri="{BB962C8B-B14F-4D97-AF65-F5344CB8AC3E}">
        <p14:creationId xmlns:p14="http://schemas.microsoft.com/office/powerpoint/2010/main" val="366573329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85674-FB56-F6A9-12FF-50EA94946F6C}"/>
              </a:ext>
            </a:extLst>
          </p:cNvPr>
          <p:cNvSpPr>
            <a:spLocks noGrp="1"/>
          </p:cNvSpPr>
          <p:nvPr>
            <p:ph idx="1"/>
          </p:nvPr>
        </p:nvSpPr>
        <p:spPr>
          <a:xfrm>
            <a:off x="403014" y="2255513"/>
            <a:ext cx="11112499" cy="3992881"/>
          </a:xfrm>
        </p:spPr>
        <p:txBody>
          <a:bodyPr>
            <a:noAutofit/>
          </a:bodyPr>
          <a:lstStyle/>
          <a:p>
            <a:pPr marL="0" indent="0" algn="l">
              <a:buNone/>
            </a:pPr>
            <a:r>
              <a:rPr lang="en-US" b="1" i="0" dirty="0">
                <a:effectLst/>
                <a:latin typeface="ElsevierGulliver"/>
              </a:rPr>
              <a:t>Methods-</a:t>
            </a:r>
            <a:r>
              <a:rPr lang="en-US" b="0" i="0" dirty="0">
                <a:effectLst/>
                <a:latin typeface="ElsevierGulliver"/>
              </a:rPr>
              <a:t>Members of Texas Infection Prevention (IP) professional organizations were emailed a web-based survey in January 2020. Respondents answered demographic and other questions related to the 2019 NHSN training completed and applied NHSN definitions to case scenarios on Catheter-Associated Urinary Tract Infection (CAUTI) and Central Line-Associated Bloodstream Infection (CLABSI). </a:t>
            </a:r>
            <a:r>
              <a:rPr lang="en-US" b="0" i="0" dirty="0">
                <a:effectLst/>
                <a:highlight>
                  <a:srgbClr val="FFFF00"/>
                </a:highlight>
                <a:latin typeface="ElsevierGulliver"/>
              </a:rPr>
              <a:t>This cross-sectional study </a:t>
            </a:r>
            <a:r>
              <a:rPr lang="en-US" b="0" i="0" dirty="0">
                <a:effectLst/>
                <a:latin typeface="ElsevierGulliver"/>
              </a:rPr>
              <a:t>used logistic regression models to estimate associations between years of experience, hours spent on surveillance, NHSN training, and respondents’ ability to identify the correct HAI criteria.</a:t>
            </a:r>
          </a:p>
          <a:p>
            <a:pPr marL="0" indent="0">
              <a:buNone/>
            </a:pPr>
            <a:endParaRPr lang="en-US" dirty="0"/>
          </a:p>
        </p:txBody>
      </p:sp>
      <p:sp>
        <p:nvSpPr>
          <p:cNvPr id="4" name="Rectangle 1">
            <a:extLst>
              <a:ext uri="{FF2B5EF4-FFF2-40B4-BE49-F238E27FC236}">
                <a16:creationId xmlns:a16="http://schemas.microsoft.com/office/drawing/2014/main" id="{79E0C3C4-98ED-CDF5-53D0-6E798E8322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F1F1F"/>
                </a:solidFill>
                <a:effectLst/>
                <a:latin typeface="ElsevierSans"/>
              </a:rPr>
              <a:t>, , , , , ,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Rounded Corners 4">
            <a:extLst>
              <a:ext uri="{FF2B5EF4-FFF2-40B4-BE49-F238E27FC236}">
                <a16:creationId xmlns:a16="http://schemas.microsoft.com/office/drawing/2014/main" id="{1B32AFCF-7320-49F6-F0EB-93C4121DDFA3}"/>
              </a:ext>
            </a:extLst>
          </p:cNvPr>
          <p:cNvSpPr/>
          <p:nvPr/>
        </p:nvSpPr>
        <p:spPr>
          <a:xfrm>
            <a:off x="2087880" y="5867399"/>
            <a:ext cx="8702040" cy="70104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400" b="1" dirty="0"/>
              <a:t>Methods: Study 5 S’s addressed and in the past tense. </a:t>
            </a:r>
          </a:p>
          <a:p>
            <a:r>
              <a:rPr lang="en-US" sz="2400" b="1" dirty="0"/>
              <a:t>(Study Design)</a:t>
            </a:r>
          </a:p>
        </p:txBody>
      </p:sp>
      <p:sp>
        <p:nvSpPr>
          <p:cNvPr id="6" name="Title 1">
            <a:extLst>
              <a:ext uri="{FF2B5EF4-FFF2-40B4-BE49-F238E27FC236}">
                <a16:creationId xmlns:a16="http://schemas.microsoft.com/office/drawing/2014/main" id="{A3EED8BB-D0A4-E540-4E19-9FBCC174A8D7}"/>
              </a:ext>
            </a:extLst>
          </p:cNvPr>
          <p:cNvSpPr txBox="1">
            <a:spLocks/>
          </p:cNvSpPr>
          <p:nvPr/>
        </p:nvSpPr>
        <p:spPr>
          <a:xfrm>
            <a:off x="403014" y="350520"/>
            <a:ext cx="11385972" cy="1920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200" b="1" dirty="0">
                <a:solidFill>
                  <a:srgbClr val="1F1F1F"/>
                </a:solidFill>
                <a:latin typeface="+mn-lt"/>
              </a:rPr>
            </a:br>
            <a:r>
              <a:rPr lang="en-US" sz="2800" b="1" dirty="0">
                <a:solidFill>
                  <a:srgbClr val="1F1F1F"/>
                </a:solidFill>
                <a:latin typeface="+mn-lt"/>
              </a:rPr>
              <a:t>Factors Related to the Accurate Application of NHSN Surveillance Definitions for CAUTI and CLABSI in Texas Hospitals</a:t>
            </a:r>
            <a:br>
              <a:rPr lang="en-US" sz="2800" b="1" dirty="0">
                <a:solidFill>
                  <a:srgbClr val="1F1F1F"/>
                </a:solidFill>
                <a:latin typeface="+mn-lt"/>
              </a:rPr>
            </a:br>
            <a:br>
              <a:rPr lang="en-US" sz="2800" b="1" dirty="0">
                <a:solidFill>
                  <a:srgbClr val="1F1F1F"/>
                </a:solidFill>
                <a:latin typeface="+mn-lt"/>
              </a:rPr>
            </a:br>
            <a:r>
              <a:rPr lang="en-US" sz="2400" b="1" dirty="0">
                <a:solidFill>
                  <a:srgbClr val="1F1F1F"/>
                </a:solidFill>
                <a:latin typeface="+mn-lt"/>
              </a:rPr>
              <a:t>Teri Mauldin, Jennifer Adams, Christi Zumwalt, Karen Yates, Diana Cervantes, Tera Ashe, Menghua Tao</a:t>
            </a:r>
            <a:br>
              <a:rPr lang="en-US" sz="2400" b="1" dirty="0">
                <a:solidFill>
                  <a:srgbClr val="1F1F1F"/>
                </a:solidFill>
                <a:latin typeface="+mn-lt"/>
              </a:rPr>
            </a:br>
            <a:endParaRPr lang="en-US" sz="2800" b="1" dirty="0">
              <a:latin typeface="+mn-lt"/>
            </a:endParaRPr>
          </a:p>
        </p:txBody>
      </p:sp>
    </p:spTree>
    <p:extLst>
      <p:ext uri="{BB962C8B-B14F-4D97-AF65-F5344CB8AC3E}">
        <p14:creationId xmlns:p14="http://schemas.microsoft.com/office/powerpoint/2010/main" val="3993189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85674-FB56-F6A9-12FF-50EA94946F6C}"/>
              </a:ext>
            </a:extLst>
          </p:cNvPr>
          <p:cNvSpPr>
            <a:spLocks noGrp="1"/>
          </p:cNvSpPr>
          <p:nvPr>
            <p:ph idx="1"/>
          </p:nvPr>
        </p:nvSpPr>
        <p:spPr>
          <a:xfrm>
            <a:off x="403014" y="2255513"/>
            <a:ext cx="11112499" cy="3992881"/>
          </a:xfrm>
        </p:spPr>
        <p:txBody>
          <a:bodyPr>
            <a:noAutofit/>
          </a:bodyPr>
          <a:lstStyle/>
          <a:p>
            <a:pPr marL="0" indent="0" algn="l">
              <a:buNone/>
            </a:pPr>
            <a:r>
              <a:rPr lang="en-US" b="1" i="0" dirty="0">
                <a:effectLst/>
                <a:latin typeface="ElsevierGulliver"/>
              </a:rPr>
              <a:t>Methods-</a:t>
            </a:r>
            <a:r>
              <a:rPr lang="en-US" b="0" i="0" dirty="0">
                <a:effectLst/>
                <a:latin typeface="ElsevierGulliver"/>
              </a:rPr>
              <a:t>Members of Texas Infection Prevention (IP) professional organizations were emailed </a:t>
            </a:r>
            <a:r>
              <a:rPr lang="en-US" b="0" i="0" dirty="0">
                <a:effectLst/>
                <a:highlight>
                  <a:srgbClr val="FFFF00"/>
                </a:highlight>
                <a:latin typeface="ElsevierGulliver"/>
              </a:rPr>
              <a:t>a web-based survey in January 2020</a:t>
            </a:r>
            <a:r>
              <a:rPr lang="en-US" b="0" i="0" dirty="0">
                <a:effectLst/>
                <a:latin typeface="ElsevierGulliver"/>
              </a:rPr>
              <a:t>. Respondents answered demographic and other questions related to the 2019 NHSN training completed and applied NHSN definitions to case scenarios on Catheter-Associated Urinary Tract Infection (CAUTI) and Central Line-Associated Bloodstream Infection (CLABSI). This cross-sectional study used logistic regression models to estimate associations between years of experience, hours spent on surveillance, NHSN training, and respondents’ ability to identify the correct HAI criteria.</a:t>
            </a:r>
          </a:p>
          <a:p>
            <a:pPr marL="0" indent="0">
              <a:buNone/>
            </a:pPr>
            <a:endParaRPr lang="en-US" dirty="0"/>
          </a:p>
        </p:txBody>
      </p:sp>
      <p:sp>
        <p:nvSpPr>
          <p:cNvPr id="4" name="Rectangle 1">
            <a:extLst>
              <a:ext uri="{FF2B5EF4-FFF2-40B4-BE49-F238E27FC236}">
                <a16:creationId xmlns:a16="http://schemas.microsoft.com/office/drawing/2014/main" id="{79E0C3C4-98ED-CDF5-53D0-6E798E8322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F1F1F"/>
                </a:solidFill>
                <a:effectLst/>
                <a:latin typeface="ElsevierSans"/>
              </a:rPr>
              <a:t>, , , , , ,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Rounded Corners 4">
            <a:extLst>
              <a:ext uri="{FF2B5EF4-FFF2-40B4-BE49-F238E27FC236}">
                <a16:creationId xmlns:a16="http://schemas.microsoft.com/office/drawing/2014/main" id="{1B32AFCF-7320-49F6-F0EB-93C4121DDFA3}"/>
              </a:ext>
            </a:extLst>
          </p:cNvPr>
          <p:cNvSpPr/>
          <p:nvPr/>
        </p:nvSpPr>
        <p:spPr>
          <a:xfrm>
            <a:off x="2087880" y="5867399"/>
            <a:ext cx="8702040" cy="70104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400" b="1" dirty="0"/>
              <a:t>Methods: Study 5 S’s addressed and in the past tense. </a:t>
            </a:r>
          </a:p>
          <a:p>
            <a:r>
              <a:rPr lang="en-US" sz="2400" b="1" dirty="0"/>
              <a:t>(Setting)</a:t>
            </a:r>
          </a:p>
        </p:txBody>
      </p:sp>
      <p:sp>
        <p:nvSpPr>
          <p:cNvPr id="6" name="Title 1">
            <a:extLst>
              <a:ext uri="{FF2B5EF4-FFF2-40B4-BE49-F238E27FC236}">
                <a16:creationId xmlns:a16="http://schemas.microsoft.com/office/drawing/2014/main" id="{A3EED8BB-D0A4-E540-4E19-9FBCC174A8D7}"/>
              </a:ext>
            </a:extLst>
          </p:cNvPr>
          <p:cNvSpPr txBox="1">
            <a:spLocks/>
          </p:cNvSpPr>
          <p:nvPr/>
        </p:nvSpPr>
        <p:spPr>
          <a:xfrm>
            <a:off x="403014" y="350520"/>
            <a:ext cx="11385972" cy="1920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200" b="1" dirty="0">
                <a:solidFill>
                  <a:srgbClr val="1F1F1F"/>
                </a:solidFill>
                <a:latin typeface="+mn-lt"/>
              </a:rPr>
            </a:br>
            <a:r>
              <a:rPr lang="en-US" sz="2800" b="1" dirty="0">
                <a:solidFill>
                  <a:srgbClr val="1F1F1F"/>
                </a:solidFill>
                <a:latin typeface="+mn-lt"/>
              </a:rPr>
              <a:t>Factors Related to the Accurate Application of NHSN Surveillance Definitions for CAUTI and CLABSI in Texas Hospitals</a:t>
            </a:r>
            <a:br>
              <a:rPr lang="en-US" sz="2800" b="1" dirty="0">
                <a:solidFill>
                  <a:srgbClr val="1F1F1F"/>
                </a:solidFill>
                <a:latin typeface="+mn-lt"/>
              </a:rPr>
            </a:br>
            <a:br>
              <a:rPr lang="en-US" sz="2800" b="1" dirty="0">
                <a:solidFill>
                  <a:srgbClr val="1F1F1F"/>
                </a:solidFill>
                <a:latin typeface="+mn-lt"/>
              </a:rPr>
            </a:br>
            <a:r>
              <a:rPr lang="en-US" sz="2400" b="1" dirty="0">
                <a:solidFill>
                  <a:srgbClr val="1F1F1F"/>
                </a:solidFill>
                <a:latin typeface="+mn-lt"/>
              </a:rPr>
              <a:t>Teri Mauldin, Jennifer Adams, Christi Zumwalt, Karen Yates, Diana Cervantes, Tera Ashe, Menghua Tao</a:t>
            </a:r>
            <a:br>
              <a:rPr lang="en-US" sz="2400" b="1" dirty="0">
                <a:solidFill>
                  <a:srgbClr val="1F1F1F"/>
                </a:solidFill>
                <a:latin typeface="+mn-lt"/>
              </a:rPr>
            </a:br>
            <a:endParaRPr lang="en-US" sz="2800" b="1" dirty="0">
              <a:latin typeface="+mn-lt"/>
            </a:endParaRPr>
          </a:p>
        </p:txBody>
      </p:sp>
    </p:spTree>
    <p:extLst>
      <p:ext uri="{BB962C8B-B14F-4D97-AF65-F5344CB8AC3E}">
        <p14:creationId xmlns:p14="http://schemas.microsoft.com/office/powerpoint/2010/main" val="249939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85674-FB56-F6A9-12FF-50EA94946F6C}"/>
              </a:ext>
            </a:extLst>
          </p:cNvPr>
          <p:cNvSpPr>
            <a:spLocks noGrp="1"/>
          </p:cNvSpPr>
          <p:nvPr>
            <p:ph idx="1"/>
          </p:nvPr>
        </p:nvSpPr>
        <p:spPr>
          <a:xfrm>
            <a:off x="403014" y="2255513"/>
            <a:ext cx="11112499" cy="3992881"/>
          </a:xfrm>
        </p:spPr>
        <p:txBody>
          <a:bodyPr>
            <a:noAutofit/>
          </a:bodyPr>
          <a:lstStyle/>
          <a:p>
            <a:pPr marL="0" indent="0" algn="l">
              <a:buNone/>
            </a:pPr>
            <a:r>
              <a:rPr lang="en-US" b="1" i="0" dirty="0">
                <a:effectLst/>
                <a:latin typeface="ElsevierGulliver"/>
              </a:rPr>
              <a:t>Methods-</a:t>
            </a:r>
            <a:r>
              <a:rPr lang="en-US" b="0" i="0" dirty="0">
                <a:effectLst/>
                <a:highlight>
                  <a:srgbClr val="FFFF00"/>
                </a:highlight>
                <a:latin typeface="ElsevierGulliver"/>
              </a:rPr>
              <a:t>Members of Texas Infection Prevention (IP) professional organizations </a:t>
            </a:r>
            <a:r>
              <a:rPr lang="en-US" b="0" i="0" dirty="0">
                <a:effectLst/>
                <a:latin typeface="ElsevierGulliver"/>
              </a:rPr>
              <a:t>were emailed a web-based survey in January 2020. </a:t>
            </a:r>
            <a:r>
              <a:rPr lang="en-US" b="0" i="0" dirty="0">
                <a:effectLst/>
                <a:highlight>
                  <a:srgbClr val="FFFF00"/>
                </a:highlight>
                <a:latin typeface="ElsevierGulliver"/>
              </a:rPr>
              <a:t>Respondents answered demographic</a:t>
            </a:r>
            <a:r>
              <a:rPr lang="en-US" b="0" i="0" dirty="0">
                <a:effectLst/>
                <a:latin typeface="ElsevierGulliver"/>
              </a:rPr>
              <a:t> and other questions related to the 2019 NHSN training completed and applied NHSN definitions to case scenarios on Catheter-Associated Urinary Tract Infection (CAUTI) and Central Line-Associated Bloodstream Infection (CLABSI). This cross-sectional study used logistic regression models to estimate associations between years of experience, hours spent on surveillance, NHSN training, and respondents’ ability to identify the correct HAI criteria.</a:t>
            </a:r>
          </a:p>
          <a:p>
            <a:pPr marL="0" indent="0">
              <a:buNone/>
            </a:pPr>
            <a:endParaRPr lang="en-US" dirty="0"/>
          </a:p>
        </p:txBody>
      </p:sp>
      <p:sp>
        <p:nvSpPr>
          <p:cNvPr id="4" name="Rectangle 1">
            <a:extLst>
              <a:ext uri="{FF2B5EF4-FFF2-40B4-BE49-F238E27FC236}">
                <a16:creationId xmlns:a16="http://schemas.microsoft.com/office/drawing/2014/main" id="{79E0C3C4-98ED-CDF5-53D0-6E798E8322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F1F1F"/>
                </a:solidFill>
                <a:effectLst/>
                <a:latin typeface="ElsevierSans"/>
              </a:rPr>
              <a:t>, , , , , ,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Rounded Corners 4">
            <a:extLst>
              <a:ext uri="{FF2B5EF4-FFF2-40B4-BE49-F238E27FC236}">
                <a16:creationId xmlns:a16="http://schemas.microsoft.com/office/drawing/2014/main" id="{1B32AFCF-7320-49F6-F0EB-93C4121DDFA3}"/>
              </a:ext>
            </a:extLst>
          </p:cNvPr>
          <p:cNvSpPr/>
          <p:nvPr/>
        </p:nvSpPr>
        <p:spPr>
          <a:xfrm>
            <a:off x="2087880" y="5867399"/>
            <a:ext cx="8702040" cy="70104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400" b="1" dirty="0"/>
              <a:t>Methods: Study 5 S’s addressed and in the past tense. </a:t>
            </a:r>
          </a:p>
          <a:p>
            <a:r>
              <a:rPr lang="en-US" sz="2400" b="1" dirty="0"/>
              <a:t>(Sample and Subjects)</a:t>
            </a:r>
          </a:p>
        </p:txBody>
      </p:sp>
      <p:sp>
        <p:nvSpPr>
          <p:cNvPr id="6" name="Title 1">
            <a:extLst>
              <a:ext uri="{FF2B5EF4-FFF2-40B4-BE49-F238E27FC236}">
                <a16:creationId xmlns:a16="http://schemas.microsoft.com/office/drawing/2014/main" id="{A3EED8BB-D0A4-E540-4E19-9FBCC174A8D7}"/>
              </a:ext>
            </a:extLst>
          </p:cNvPr>
          <p:cNvSpPr txBox="1">
            <a:spLocks/>
          </p:cNvSpPr>
          <p:nvPr/>
        </p:nvSpPr>
        <p:spPr>
          <a:xfrm>
            <a:off x="403014" y="350520"/>
            <a:ext cx="11385972" cy="1920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200" b="1" dirty="0">
                <a:solidFill>
                  <a:srgbClr val="1F1F1F"/>
                </a:solidFill>
                <a:latin typeface="+mn-lt"/>
              </a:rPr>
            </a:br>
            <a:r>
              <a:rPr lang="en-US" sz="2800" b="1" dirty="0">
                <a:solidFill>
                  <a:srgbClr val="1F1F1F"/>
                </a:solidFill>
                <a:latin typeface="+mn-lt"/>
              </a:rPr>
              <a:t>Factors Related to the Accurate Application of NHSN Surveillance Definitions for CAUTI and CLABSI in Texas Hospitals</a:t>
            </a:r>
            <a:br>
              <a:rPr lang="en-US" sz="2800" b="1" dirty="0">
                <a:solidFill>
                  <a:srgbClr val="1F1F1F"/>
                </a:solidFill>
                <a:latin typeface="+mn-lt"/>
              </a:rPr>
            </a:br>
            <a:br>
              <a:rPr lang="en-US" sz="2800" b="1" dirty="0">
                <a:solidFill>
                  <a:srgbClr val="1F1F1F"/>
                </a:solidFill>
                <a:latin typeface="+mn-lt"/>
              </a:rPr>
            </a:br>
            <a:r>
              <a:rPr lang="en-US" sz="2400" b="1" dirty="0">
                <a:solidFill>
                  <a:srgbClr val="1F1F1F"/>
                </a:solidFill>
                <a:latin typeface="+mn-lt"/>
              </a:rPr>
              <a:t>Teri Mauldin, Jennifer Adams, Christi Zumwalt, Karen Yates, Diana Cervantes, Tera Ashe, Menghua Tao</a:t>
            </a:r>
            <a:br>
              <a:rPr lang="en-US" sz="2400" b="1" dirty="0">
                <a:solidFill>
                  <a:srgbClr val="1F1F1F"/>
                </a:solidFill>
                <a:latin typeface="+mn-lt"/>
              </a:rPr>
            </a:br>
            <a:endParaRPr lang="en-US" sz="2800" b="1" dirty="0">
              <a:latin typeface="+mn-lt"/>
            </a:endParaRPr>
          </a:p>
        </p:txBody>
      </p:sp>
    </p:spTree>
    <p:extLst>
      <p:ext uri="{BB962C8B-B14F-4D97-AF65-F5344CB8AC3E}">
        <p14:creationId xmlns:p14="http://schemas.microsoft.com/office/powerpoint/2010/main" val="724681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85674-FB56-F6A9-12FF-50EA94946F6C}"/>
              </a:ext>
            </a:extLst>
          </p:cNvPr>
          <p:cNvSpPr>
            <a:spLocks noGrp="1"/>
          </p:cNvSpPr>
          <p:nvPr>
            <p:ph idx="1"/>
          </p:nvPr>
        </p:nvSpPr>
        <p:spPr>
          <a:xfrm>
            <a:off x="403014" y="2255513"/>
            <a:ext cx="11112499" cy="3992881"/>
          </a:xfrm>
        </p:spPr>
        <p:txBody>
          <a:bodyPr>
            <a:noAutofit/>
          </a:bodyPr>
          <a:lstStyle/>
          <a:p>
            <a:pPr marL="0" indent="0" algn="l">
              <a:buNone/>
            </a:pPr>
            <a:r>
              <a:rPr lang="en-US" b="1" i="0" dirty="0">
                <a:effectLst/>
                <a:latin typeface="ElsevierGulliver"/>
              </a:rPr>
              <a:t>Methods-</a:t>
            </a:r>
            <a:r>
              <a:rPr lang="en-US" b="0" i="0" dirty="0">
                <a:effectLst/>
                <a:latin typeface="ElsevierGulliver"/>
              </a:rPr>
              <a:t>Members of Texas Infection Prevention (IP) professional organizations were emailed a web-based survey in January 2020. Respondents answered demographic and other questions related to the 2019 NHSN training completed and applied NHSN definitions to case scenarios on Catheter-Associated Urinary Tract Infection (CAUTI) and Central Line-Associated Bloodstream Infection (CLABSI). This cross-sectional study used </a:t>
            </a:r>
            <a:r>
              <a:rPr lang="en-US" b="0" i="0" dirty="0">
                <a:effectLst/>
                <a:highlight>
                  <a:srgbClr val="FFFF00"/>
                </a:highlight>
                <a:latin typeface="ElsevierGulliver"/>
              </a:rPr>
              <a:t>logistic regression models to estimate associations between years of experience, hours spent on surveillance, NHSN training, and respondents’ ability to identify the correct HAI criteria</a:t>
            </a:r>
            <a:r>
              <a:rPr lang="en-US" b="0" i="0" dirty="0">
                <a:effectLst/>
                <a:latin typeface="ElsevierGulliver"/>
              </a:rPr>
              <a:t>.</a:t>
            </a:r>
          </a:p>
          <a:p>
            <a:pPr marL="0" indent="0">
              <a:buNone/>
            </a:pPr>
            <a:endParaRPr lang="en-US" dirty="0"/>
          </a:p>
        </p:txBody>
      </p:sp>
      <p:sp>
        <p:nvSpPr>
          <p:cNvPr id="4" name="Rectangle 1">
            <a:extLst>
              <a:ext uri="{FF2B5EF4-FFF2-40B4-BE49-F238E27FC236}">
                <a16:creationId xmlns:a16="http://schemas.microsoft.com/office/drawing/2014/main" id="{79E0C3C4-98ED-CDF5-53D0-6E798E8322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F1F1F"/>
                </a:solidFill>
                <a:effectLst/>
                <a:latin typeface="ElsevierSans"/>
              </a:rPr>
              <a:t>, , , , , ,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Rounded Corners 4">
            <a:extLst>
              <a:ext uri="{FF2B5EF4-FFF2-40B4-BE49-F238E27FC236}">
                <a16:creationId xmlns:a16="http://schemas.microsoft.com/office/drawing/2014/main" id="{1B32AFCF-7320-49F6-F0EB-93C4121DDFA3}"/>
              </a:ext>
            </a:extLst>
          </p:cNvPr>
          <p:cNvSpPr/>
          <p:nvPr/>
        </p:nvSpPr>
        <p:spPr>
          <a:xfrm>
            <a:off x="2087880" y="5867399"/>
            <a:ext cx="8702040" cy="70104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400" b="1" dirty="0"/>
              <a:t>Methods: Study 5 S’s addressed and in the past tense. </a:t>
            </a:r>
          </a:p>
          <a:p>
            <a:r>
              <a:rPr lang="en-US" sz="2400" b="1" dirty="0"/>
              <a:t>(Stats). Note- no numbers besides timeframe!</a:t>
            </a:r>
          </a:p>
        </p:txBody>
      </p:sp>
      <p:sp>
        <p:nvSpPr>
          <p:cNvPr id="6" name="Title 1">
            <a:extLst>
              <a:ext uri="{FF2B5EF4-FFF2-40B4-BE49-F238E27FC236}">
                <a16:creationId xmlns:a16="http://schemas.microsoft.com/office/drawing/2014/main" id="{A3EED8BB-D0A4-E540-4E19-9FBCC174A8D7}"/>
              </a:ext>
            </a:extLst>
          </p:cNvPr>
          <p:cNvSpPr txBox="1">
            <a:spLocks/>
          </p:cNvSpPr>
          <p:nvPr/>
        </p:nvSpPr>
        <p:spPr>
          <a:xfrm>
            <a:off x="403014" y="350520"/>
            <a:ext cx="11385972" cy="1920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200" b="1" dirty="0">
                <a:solidFill>
                  <a:srgbClr val="1F1F1F"/>
                </a:solidFill>
                <a:latin typeface="+mn-lt"/>
              </a:rPr>
            </a:br>
            <a:r>
              <a:rPr lang="en-US" sz="2800" b="1" dirty="0">
                <a:solidFill>
                  <a:srgbClr val="1F1F1F"/>
                </a:solidFill>
                <a:latin typeface="+mn-lt"/>
              </a:rPr>
              <a:t>Factors Related to the Accurate Application of NHSN Surveillance Definitions for CAUTI and CLABSI in Texas Hospitals</a:t>
            </a:r>
            <a:br>
              <a:rPr lang="en-US" sz="2800" b="1" dirty="0">
                <a:solidFill>
                  <a:srgbClr val="1F1F1F"/>
                </a:solidFill>
                <a:latin typeface="+mn-lt"/>
              </a:rPr>
            </a:br>
            <a:br>
              <a:rPr lang="en-US" sz="2800" b="1" dirty="0">
                <a:solidFill>
                  <a:srgbClr val="1F1F1F"/>
                </a:solidFill>
                <a:latin typeface="+mn-lt"/>
              </a:rPr>
            </a:br>
            <a:r>
              <a:rPr lang="en-US" sz="2400" b="1" dirty="0">
                <a:solidFill>
                  <a:srgbClr val="1F1F1F"/>
                </a:solidFill>
                <a:latin typeface="+mn-lt"/>
              </a:rPr>
              <a:t>Teri Mauldin, Jennifer Adams, Christi Zumwalt, Karen Yates, Diana Cervantes, Tera Ashe, Menghua Tao</a:t>
            </a:r>
            <a:br>
              <a:rPr lang="en-US" sz="2400" b="1" dirty="0">
                <a:solidFill>
                  <a:srgbClr val="1F1F1F"/>
                </a:solidFill>
                <a:latin typeface="+mn-lt"/>
              </a:rPr>
            </a:br>
            <a:endParaRPr lang="en-US" sz="2800" b="1" dirty="0">
              <a:latin typeface="+mn-lt"/>
            </a:endParaRPr>
          </a:p>
        </p:txBody>
      </p:sp>
    </p:spTree>
    <p:extLst>
      <p:ext uri="{BB962C8B-B14F-4D97-AF65-F5344CB8AC3E}">
        <p14:creationId xmlns:p14="http://schemas.microsoft.com/office/powerpoint/2010/main" val="3058342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85674-FB56-F6A9-12FF-50EA94946F6C}"/>
              </a:ext>
            </a:extLst>
          </p:cNvPr>
          <p:cNvSpPr>
            <a:spLocks noGrp="1"/>
          </p:cNvSpPr>
          <p:nvPr>
            <p:ph idx="1"/>
          </p:nvPr>
        </p:nvSpPr>
        <p:spPr>
          <a:xfrm>
            <a:off x="539750" y="2129461"/>
            <a:ext cx="11112499" cy="4606619"/>
          </a:xfrm>
        </p:spPr>
        <p:txBody>
          <a:bodyPr>
            <a:noAutofit/>
          </a:bodyPr>
          <a:lstStyle/>
          <a:p>
            <a:pPr marL="0" indent="0" algn="l">
              <a:buNone/>
            </a:pPr>
            <a:r>
              <a:rPr lang="en-US" sz="2600" b="1" i="0" dirty="0">
                <a:effectLst/>
                <a:latin typeface="ElsevierGulliver"/>
              </a:rPr>
              <a:t>Results -</a:t>
            </a:r>
            <a:r>
              <a:rPr lang="en-US" sz="2600" b="0" i="0" dirty="0">
                <a:effectLst/>
                <a:latin typeface="ElsevierGulliver"/>
              </a:rPr>
              <a:t>Eighty-eight IPs responded to the survey. Twenty-five of 65 respondents (38%) who completed CAUTI training identified the correct CAUTI criterion, and 6 of 63 (10%) who completed CLABSI training identified the correct CLABSI criterion. CAUTI training was associated with higher odds of accurately identifying CAUTI (Odds Ratio (OR) = 4.92, 95% Confidence Interval (CI): 1.2, 20.5) after adjusting for years of experience and hours spent on surveillance. Similar patterns of association were observed between completion of CLABSI training and correctly identifying CLABSI, but the result was not significant (OR = 2.35, 95% CI: 0.2, 23.8). Compared to those spending less time on NHSN surveillance (&lt; 6 hours/week), those spending more time (&gt;16 hours/week) had lower odds of identifying CAUTI but higher odds of identifying CLABSI.</a:t>
            </a:r>
          </a:p>
        </p:txBody>
      </p:sp>
      <p:sp>
        <p:nvSpPr>
          <p:cNvPr id="4" name="Rectangle 1">
            <a:extLst>
              <a:ext uri="{FF2B5EF4-FFF2-40B4-BE49-F238E27FC236}">
                <a16:creationId xmlns:a16="http://schemas.microsoft.com/office/drawing/2014/main" id="{79E0C3C4-98ED-CDF5-53D0-6E798E8322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F1F1F"/>
                </a:solidFill>
                <a:effectLst/>
                <a:latin typeface="ElsevierSans"/>
              </a:rPr>
              <a:t>, , , , , ,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DC266BF1-E595-57A4-31EE-C2231EA4AB67}"/>
              </a:ext>
            </a:extLst>
          </p:cNvPr>
          <p:cNvSpPr txBox="1">
            <a:spLocks/>
          </p:cNvSpPr>
          <p:nvPr/>
        </p:nvSpPr>
        <p:spPr>
          <a:xfrm>
            <a:off x="403014" y="350522"/>
            <a:ext cx="11385972" cy="1630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200" b="1" dirty="0">
                <a:solidFill>
                  <a:srgbClr val="1F1F1F"/>
                </a:solidFill>
                <a:latin typeface="+mn-lt"/>
              </a:rPr>
            </a:br>
            <a:r>
              <a:rPr lang="en-US" sz="2800" b="1" dirty="0">
                <a:solidFill>
                  <a:srgbClr val="1F1F1F"/>
                </a:solidFill>
                <a:latin typeface="+mn-lt"/>
              </a:rPr>
              <a:t>Factors Related to the Accurate Application of NHSN Surveillance Definitions for CAUTI and CLABSI in Texas Hospitals</a:t>
            </a:r>
            <a:br>
              <a:rPr lang="en-US" sz="2800" b="1" dirty="0">
                <a:solidFill>
                  <a:srgbClr val="1F1F1F"/>
                </a:solidFill>
                <a:latin typeface="+mn-lt"/>
              </a:rPr>
            </a:br>
            <a:br>
              <a:rPr lang="en-US" sz="2800" b="1" dirty="0">
                <a:solidFill>
                  <a:srgbClr val="1F1F1F"/>
                </a:solidFill>
                <a:latin typeface="+mn-lt"/>
              </a:rPr>
            </a:br>
            <a:r>
              <a:rPr lang="en-US" sz="2400" b="1" dirty="0">
                <a:solidFill>
                  <a:srgbClr val="1F1F1F"/>
                </a:solidFill>
                <a:latin typeface="+mn-lt"/>
              </a:rPr>
              <a:t>Teri Mauldin, Jennifer Adams, Christi Zumwalt, Karen Yates, Diana Cervantes, Tera Ashe, Menghua Tao</a:t>
            </a:r>
            <a:br>
              <a:rPr lang="en-US" sz="2400" b="1" dirty="0">
                <a:solidFill>
                  <a:srgbClr val="1F1F1F"/>
                </a:solidFill>
                <a:latin typeface="+mn-lt"/>
              </a:rPr>
            </a:br>
            <a:endParaRPr lang="en-US" sz="2800" b="1" dirty="0">
              <a:latin typeface="+mn-lt"/>
            </a:endParaRPr>
          </a:p>
        </p:txBody>
      </p:sp>
      <p:sp>
        <p:nvSpPr>
          <p:cNvPr id="8" name="Rectangle: Rounded Corners 7">
            <a:extLst>
              <a:ext uri="{FF2B5EF4-FFF2-40B4-BE49-F238E27FC236}">
                <a16:creationId xmlns:a16="http://schemas.microsoft.com/office/drawing/2014/main" id="{7EEBCDA0-FB70-CE81-C7B8-1898D30263E6}"/>
              </a:ext>
            </a:extLst>
          </p:cNvPr>
          <p:cNvSpPr/>
          <p:nvPr/>
        </p:nvSpPr>
        <p:spPr>
          <a:xfrm>
            <a:off x="1584960" y="6183300"/>
            <a:ext cx="8702040" cy="70104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400" b="1" dirty="0"/>
              <a:t>Results: Essential results to address the study aim. Stats are used to map each result to a method; written in the past tense.</a:t>
            </a:r>
          </a:p>
        </p:txBody>
      </p:sp>
    </p:spTree>
    <p:extLst>
      <p:ext uri="{BB962C8B-B14F-4D97-AF65-F5344CB8AC3E}">
        <p14:creationId xmlns:p14="http://schemas.microsoft.com/office/powerpoint/2010/main" val="146461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85674-FB56-F6A9-12FF-50EA94946F6C}"/>
              </a:ext>
            </a:extLst>
          </p:cNvPr>
          <p:cNvSpPr>
            <a:spLocks noGrp="1"/>
          </p:cNvSpPr>
          <p:nvPr>
            <p:ph idx="1"/>
          </p:nvPr>
        </p:nvSpPr>
        <p:spPr>
          <a:xfrm>
            <a:off x="539750" y="2129461"/>
            <a:ext cx="11112499" cy="4606619"/>
          </a:xfrm>
        </p:spPr>
        <p:txBody>
          <a:bodyPr>
            <a:noAutofit/>
          </a:bodyPr>
          <a:lstStyle/>
          <a:p>
            <a:pPr marL="0" indent="0" algn="l">
              <a:buNone/>
            </a:pPr>
            <a:r>
              <a:rPr lang="en-US" sz="2600" b="1" i="0" dirty="0">
                <a:effectLst/>
                <a:latin typeface="ElsevierGulliver"/>
              </a:rPr>
              <a:t>Results -</a:t>
            </a:r>
            <a:r>
              <a:rPr lang="en-US" sz="2600" b="0" i="0" dirty="0">
                <a:effectLst/>
                <a:highlight>
                  <a:srgbClr val="FFFF00"/>
                </a:highlight>
                <a:latin typeface="ElsevierGulliver"/>
              </a:rPr>
              <a:t>Eighty-eight IPs responded to the survey. Twenty-five of 65 respondents (38%) who completed CAUTI training identified the correct CAUTI criterion, and 6 of 63 (10%) who completed CLABSI training identified the correct CLABSI criterion</a:t>
            </a:r>
            <a:r>
              <a:rPr lang="en-US" sz="2600" b="0" i="0" dirty="0">
                <a:effectLst/>
                <a:latin typeface="ElsevierGulliver"/>
              </a:rPr>
              <a:t>. CAUTI training was associated with higher odds of accurately identifying CAUTI (Odds Ratio (OR) = 4.92, 95% Confidence Interval (CI): 1.2, 20.5) after adjusting for years of experience and hours spent on surveillance. Similar patterns of association were observed between completion of CLABSI training and correctly identifying CLABSI, but the result was not significant (OR = 2.35, 95% CI: 0.2, 23.8). Compared to those spending less time on NHSN surveillance (&lt; 6 hours/week), those spending more time (&gt;16 hours/week) had lower odds of identifying CAUTI but higher odds of identifying CLABSI.</a:t>
            </a:r>
          </a:p>
        </p:txBody>
      </p:sp>
      <p:sp>
        <p:nvSpPr>
          <p:cNvPr id="4" name="Rectangle 1">
            <a:extLst>
              <a:ext uri="{FF2B5EF4-FFF2-40B4-BE49-F238E27FC236}">
                <a16:creationId xmlns:a16="http://schemas.microsoft.com/office/drawing/2014/main" id="{79E0C3C4-98ED-CDF5-53D0-6E798E8322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F1F1F"/>
                </a:solidFill>
                <a:effectLst/>
                <a:latin typeface="ElsevierSans"/>
              </a:rPr>
              <a:t>, , , , , ,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DC266BF1-E595-57A4-31EE-C2231EA4AB67}"/>
              </a:ext>
            </a:extLst>
          </p:cNvPr>
          <p:cNvSpPr txBox="1">
            <a:spLocks/>
          </p:cNvSpPr>
          <p:nvPr/>
        </p:nvSpPr>
        <p:spPr>
          <a:xfrm>
            <a:off x="403014" y="350522"/>
            <a:ext cx="11385972" cy="1630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200" b="1" dirty="0">
                <a:solidFill>
                  <a:srgbClr val="1F1F1F"/>
                </a:solidFill>
                <a:latin typeface="+mn-lt"/>
              </a:rPr>
            </a:br>
            <a:r>
              <a:rPr lang="en-US" sz="2800" b="1" dirty="0">
                <a:solidFill>
                  <a:srgbClr val="1F1F1F"/>
                </a:solidFill>
                <a:latin typeface="+mn-lt"/>
              </a:rPr>
              <a:t>Factors Related to the Accurate Application of NHSN Surveillance Definitions for CAUTI and CLABSI in Texas Hospitals</a:t>
            </a:r>
            <a:br>
              <a:rPr lang="en-US" sz="2800" b="1" dirty="0">
                <a:solidFill>
                  <a:srgbClr val="1F1F1F"/>
                </a:solidFill>
                <a:latin typeface="+mn-lt"/>
              </a:rPr>
            </a:br>
            <a:br>
              <a:rPr lang="en-US" sz="2800" b="1" dirty="0">
                <a:solidFill>
                  <a:srgbClr val="1F1F1F"/>
                </a:solidFill>
                <a:latin typeface="+mn-lt"/>
              </a:rPr>
            </a:br>
            <a:r>
              <a:rPr lang="en-US" sz="2400" b="1" dirty="0">
                <a:solidFill>
                  <a:srgbClr val="1F1F1F"/>
                </a:solidFill>
                <a:latin typeface="+mn-lt"/>
              </a:rPr>
              <a:t>Teri Mauldin, Jennifer Adams, Christi Zumwalt, Karen Yates, Diana Cervantes, Tera Ashe, Menghua Tao</a:t>
            </a:r>
            <a:br>
              <a:rPr lang="en-US" sz="2400" b="1" dirty="0">
                <a:solidFill>
                  <a:srgbClr val="1F1F1F"/>
                </a:solidFill>
                <a:latin typeface="+mn-lt"/>
              </a:rPr>
            </a:br>
            <a:endParaRPr lang="en-US" sz="2800" b="1" dirty="0">
              <a:latin typeface="+mn-lt"/>
            </a:endParaRPr>
          </a:p>
        </p:txBody>
      </p:sp>
      <p:sp>
        <p:nvSpPr>
          <p:cNvPr id="8" name="Rectangle: Rounded Corners 7">
            <a:extLst>
              <a:ext uri="{FF2B5EF4-FFF2-40B4-BE49-F238E27FC236}">
                <a16:creationId xmlns:a16="http://schemas.microsoft.com/office/drawing/2014/main" id="{7EEBCDA0-FB70-CE81-C7B8-1898D30263E6}"/>
              </a:ext>
            </a:extLst>
          </p:cNvPr>
          <p:cNvSpPr/>
          <p:nvPr/>
        </p:nvSpPr>
        <p:spPr>
          <a:xfrm>
            <a:off x="1584960" y="6183300"/>
            <a:ext cx="8702040" cy="70104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400" b="1" dirty="0"/>
              <a:t>Results: Essential results to address the study aim. Stats are used to map each result to a method; written in the past tense.</a:t>
            </a:r>
          </a:p>
        </p:txBody>
      </p:sp>
    </p:spTree>
    <p:extLst>
      <p:ext uri="{BB962C8B-B14F-4D97-AF65-F5344CB8AC3E}">
        <p14:creationId xmlns:p14="http://schemas.microsoft.com/office/powerpoint/2010/main" val="65927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85674-FB56-F6A9-12FF-50EA94946F6C}"/>
              </a:ext>
            </a:extLst>
          </p:cNvPr>
          <p:cNvSpPr>
            <a:spLocks noGrp="1"/>
          </p:cNvSpPr>
          <p:nvPr>
            <p:ph idx="1"/>
          </p:nvPr>
        </p:nvSpPr>
        <p:spPr>
          <a:xfrm>
            <a:off x="539750" y="2129461"/>
            <a:ext cx="11112499" cy="4606619"/>
          </a:xfrm>
        </p:spPr>
        <p:txBody>
          <a:bodyPr>
            <a:noAutofit/>
          </a:bodyPr>
          <a:lstStyle/>
          <a:p>
            <a:pPr marL="0" indent="0" algn="l">
              <a:buNone/>
            </a:pPr>
            <a:r>
              <a:rPr lang="en-US" sz="2600" b="1" i="0" dirty="0">
                <a:effectLst/>
                <a:latin typeface="ElsevierGulliver"/>
              </a:rPr>
              <a:t>Results -</a:t>
            </a:r>
            <a:r>
              <a:rPr lang="en-US" sz="2600" b="0" i="0" dirty="0">
                <a:effectLst/>
                <a:latin typeface="ElsevierGulliver"/>
              </a:rPr>
              <a:t>Eighty-eight IPs responded to the survey. Twenty-five of 65 respondents (38%) who completed CAUTI training identified the correct CAUTI criterion, and 6 of 63 (10%) who completed CLABSI training identified the correct CLABSI criterion. </a:t>
            </a:r>
            <a:r>
              <a:rPr lang="en-US" sz="2600" b="0" i="0" dirty="0">
                <a:effectLst/>
                <a:highlight>
                  <a:srgbClr val="FFFF00"/>
                </a:highlight>
                <a:latin typeface="ElsevierGulliver"/>
              </a:rPr>
              <a:t>CAUTI training was associated with higher odds of accurately identifying CAUTI </a:t>
            </a:r>
            <a:r>
              <a:rPr lang="en-US" sz="2600" b="0" i="0" dirty="0">
                <a:effectLst/>
                <a:latin typeface="ElsevierGulliver"/>
              </a:rPr>
              <a:t>(Odds Ratio (OR) = 4.92, 95% Confidence Interval (CI): 1.2, 20.5) after </a:t>
            </a:r>
            <a:r>
              <a:rPr lang="en-US" sz="2600" b="0" i="0" dirty="0">
                <a:effectLst/>
                <a:highlight>
                  <a:srgbClr val="FFFF00"/>
                </a:highlight>
                <a:latin typeface="ElsevierGulliver"/>
              </a:rPr>
              <a:t>adjusting for years of experience and hours spent on surveillance</a:t>
            </a:r>
            <a:r>
              <a:rPr lang="en-US" sz="2600" b="0" i="0" dirty="0">
                <a:effectLst/>
                <a:latin typeface="ElsevierGulliver"/>
              </a:rPr>
              <a:t>. Similar patterns of association were observed between completion of CLABSI training and correctly identifying CLABSI, but the result was not significant (OR = 2.35, 95% CI: 0.2, 23.8). </a:t>
            </a:r>
            <a:r>
              <a:rPr lang="en-US" sz="2600" b="0" i="0" dirty="0">
                <a:effectLst/>
                <a:highlight>
                  <a:srgbClr val="FFFF00"/>
                </a:highlight>
                <a:latin typeface="ElsevierGulliver"/>
              </a:rPr>
              <a:t>Compared to those spending less time on NHSN surveillance (&lt; 6 hours/week), those spending more time (&gt;16 hours/week) had lower odds of identifying CAUTI but higher odds of identifying CLABSI.</a:t>
            </a:r>
          </a:p>
        </p:txBody>
      </p:sp>
      <p:sp>
        <p:nvSpPr>
          <p:cNvPr id="4" name="Rectangle 1">
            <a:extLst>
              <a:ext uri="{FF2B5EF4-FFF2-40B4-BE49-F238E27FC236}">
                <a16:creationId xmlns:a16="http://schemas.microsoft.com/office/drawing/2014/main" id="{79E0C3C4-98ED-CDF5-53D0-6E798E8322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F1F1F"/>
                </a:solidFill>
                <a:effectLst/>
                <a:latin typeface="ElsevierSans"/>
              </a:rPr>
              <a:t>, , , , , ,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DC266BF1-E595-57A4-31EE-C2231EA4AB67}"/>
              </a:ext>
            </a:extLst>
          </p:cNvPr>
          <p:cNvSpPr txBox="1">
            <a:spLocks/>
          </p:cNvSpPr>
          <p:nvPr/>
        </p:nvSpPr>
        <p:spPr>
          <a:xfrm>
            <a:off x="403014" y="350522"/>
            <a:ext cx="11385972" cy="16306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200" b="1" dirty="0">
                <a:solidFill>
                  <a:srgbClr val="1F1F1F"/>
                </a:solidFill>
                <a:latin typeface="+mn-lt"/>
              </a:rPr>
            </a:br>
            <a:r>
              <a:rPr lang="en-US" sz="2800" b="1" dirty="0">
                <a:solidFill>
                  <a:srgbClr val="1F1F1F"/>
                </a:solidFill>
                <a:latin typeface="+mn-lt"/>
              </a:rPr>
              <a:t>Factors Related to the Accurate Application of NHSN Surveillance Definitions for CAUTI and CLABSI in Texas Hospitals</a:t>
            </a:r>
            <a:br>
              <a:rPr lang="en-US" sz="2800" b="1" dirty="0">
                <a:solidFill>
                  <a:srgbClr val="1F1F1F"/>
                </a:solidFill>
                <a:latin typeface="+mn-lt"/>
              </a:rPr>
            </a:br>
            <a:br>
              <a:rPr lang="en-US" sz="2800" b="1" dirty="0">
                <a:solidFill>
                  <a:srgbClr val="1F1F1F"/>
                </a:solidFill>
                <a:latin typeface="+mn-lt"/>
              </a:rPr>
            </a:br>
            <a:r>
              <a:rPr lang="en-US" sz="2400" b="1" dirty="0">
                <a:solidFill>
                  <a:srgbClr val="1F1F1F"/>
                </a:solidFill>
                <a:latin typeface="+mn-lt"/>
              </a:rPr>
              <a:t>Teri Mauldin, Jennifer Adams, Christi Zumwalt, Karen Yates, Diana Cervantes, Tera Ashe, Menghua Tao</a:t>
            </a:r>
            <a:br>
              <a:rPr lang="en-US" sz="2400" b="1" dirty="0">
                <a:solidFill>
                  <a:srgbClr val="1F1F1F"/>
                </a:solidFill>
                <a:latin typeface="+mn-lt"/>
              </a:rPr>
            </a:br>
            <a:endParaRPr lang="en-US" sz="2800" b="1" dirty="0">
              <a:latin typeface="+mn-lt"/>
            </a:endParaRPr>
          </a:p>
        </p:txBody>
      </p:sp>
      <p:sp>
        <p:nvSpPr>
          <p:cNvPr id="8" name="Rectangle: Rounded Corners 7">
            <a:extLst>
              <a:ext uri="{FF2B5EF4-FFF2-40B4-BE49-F238E27FC236}">
                <a16:creationId xmlns:a16="http://schemas.microsoft.com/office/drawing/2014/main" id="{7EEBCDA0-FB70-CE81-C7B8-1898D30263E6}"/>
              </a:ext>
            </a:extLst>
          </p:cNvPr>
          <p:cNvSpPr/>
          <p:nvPr/>
        </p:nvSpPr>
        <p:spPr>
          <a:xfrm>
            <a:off x="1584960" y="6183300"/>
            <a:ext cx="8702040" cy="70104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400" b="1" dirty="0"/>
              <a:t>Results: Essential results to address the study aim. Stats are used to map each result to a method; written in the past tense.</a:t>
            </a:r>
          </a:p>
        </p:txBody>
      </p:sp>
    </p:spTree>
    <p:extLst>
      <p:ext uri="{BB962C8B-B14F-4D97-AF65-F5344CB8AC3E}">
        <p14:creationId xmlns:p14="http://schemas.microsoft.com/office/powerpoint/2010/main" val="90952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85674-FB56-F6A9-12FF-50EA94946F6C}"/>
              </a:ext>
            </a:extLst>
          </p:cNvPr>
          <p:cNvSpPr>
            <a:spLocks noGrp="1"/>
          </p:cNvSpPr>
          <p:nvPr>
            <p:ph idx="1"/>
          </p:nvPr>
        </p:nvSpPr>
        <p:spPr>
          <a:xfrm>
            <a:off x="403014" y="2621274"/>
            <a:ext cx="11112499" cy="3478865"/>
          </a:xfrm>
        </p:spPr>
        <p:txBody>
          <a:bodyPr>
            <a:noAutofit/>
          </a:bodyPr>
          <a:lstStyle/>
          <a:p>
            <a:pPr marL="0" indent="0" algn="l">
              <a:buNone/>
            </a:pPr>
            <a:r>
              <a:rPr lang="en-US" b="1" i="0" dirty="0">
                <a:effectLst/>
                <a:latin typeface="ElsevierGulliver"/>
              </a:rPr>
              <a:t>Conclusions- </a:t>
            </a:r>
            <a:r>
              <a:rPr lang="en-US" i="0" dirty="0">
                <a:effectLst/>
                <a:latin typeface="ElsevierGulliver"/>
              </a:rPr>
              <a:t>L</a:t>
            </a:r>
            <a:r>
              <a:rPr lang="en-US" b="0" i="0" dirty="0">
                <a:effectLst/>
                <a:latin typeface="ElsevierGulliver"/>
              </a:rPr>
              <a:t>imited studies demonstrate variability in the accuracy of definitions of NHSN surveillance. Possible factors contributing to this variability are also lacking. Our results suggest that recent NHSN training and more years of IP experience may be associated with increased accuracy of HAI identification. However, spending more time with NHSN surveillance every week may not improve one's ability to identify CAUTI.</a:t>
            </a:r>
          </a:p>
          <a:p>
            <a:endParaRPr lang="en-US" dirty="0"/>
          </a:p>
        </p:txBody>
      </p:sp>
      <p:sp>
        <p:nvSpPr>
          <p:cNvPr id="4" name="Rectangle 1">
            <a:extLst>
              <a:ext uri="{FF2B5EF4-FFF2-40B4-BE49-F238E27FC236}">
                <a16:creationId xmlns:a16="http://schemas.microsoft.com/office/drawing/2014/main" id="{79E0C3C4-98ED-CDF5-53D0-6E798E8322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F1F1F"/>
                </a:solidFill>
                <a:effectLst/>
                <a:latin typeface="ElsevierSans"/>
              </a:rPr>
              <a:t>, , , , , ,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DC266BF1-E595-57A4-31EE-C2231EA4AB67}"/>
              </a:ext>
            </a:extLst>
          </p:cNvPr>
          <p:cNvSpPr txBox="1">
            <a:spLocks/>
          </p:cNvSpPr>
          <p:nvPr/>
        </p:nvSpPr>
        <p:spPr>
          <a:xfrm>
            <a:off x="403014" y="350520"/>
            <a:ext cx="11385972" cy="1920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200" b="1" dirty="0">
                <a:solidFill>
                  <a:srgbClr val="1F1F1F"/>
                </a:solidFill>
                <a:latin typeface="+mn-lt"/>
              </a:rPr>
            </a:br>
            <a:r>
              <a:rPr lang="en-US" sz="2800" b="1" dirty="0">
                <a:solidFill>
                  <a:srgbClr val="1F1F1F"/>
                </a:solidFill>
                <a:latin typeface="+mn-lt"/>
              </a:rPr>
              <a:t>Factors Related to the Accurate Application of NHSN Surveillance Definitions for CAUTI and CLABSI in Texas Hospitals</a:t>
            </a:r>
            <a:br>
              <a:rPr lang="en-US" sz="2800" b="1" dirty="0">
                <a:solidFill>
                  <a:srgbClr val="1F1F1F"/>
                </a:solidFill>
                <a:latin typeface="+mn-lt"/>
              </a:rPr>
            </a:br>
            <a:br>
              <a:rPr lang="en-US" sz="2800" b="1" dirty="0">
                <a:solidFill>
                  <a:srgbClr val="1F1F1F"/>
                </a:solidFill>
                <a:latin typeface="+mn-lt"/>
              </a:rPr>
            </a:br>
            <a:r>
              <a:rPr lang="en-US" sz="2400" b="1" dirty="0">
                <a:solidFill>
                  <a:srgbClr val="1F1F1F"/>
                </a:solidFill>
                <a:latin typeface="+mn-lt"/>
              </a:rPr>
              <a:t>Teri Mauldin, Jennifer Adams, Christi Zumwalt, Karen Yates, Diana Cervantes, Tera Ashe, Menghua Tao</a:t>
            </a:r>
            <a:br>
              <a:rPr lang="en-US" sz="2400" b="1" dirty="0">
                <a:solidFill>
                  <a:srgbClr val="1F1F1F"/>
                </a:solidFill>
                <a:latin typeface="+mn-lt"/>
              </a:rPr>
            </a:br>
            <a:endParaRPr lang="en-US" sz="2800" b="1" dirty="0">
              <a:latin typeface="+mn-lt"/>
            </a:endParaRPr>
          </a:p>
        </p:txBody>
      </p:sp>
      <p:sp>
        <p:nvSpPr>
          <p:cNvPr id="2" name="Rectangle: Rounded Corners 1">
            <a:extLst>
              <a:ext uri="{FF2B5EF4-FFF2-40B4-BE49-F238E27FC236}">
                <a16:creationId xmlns:a16="http://schemas.microsoft.com/office/drawing/2014/main" id="{1D63F0EE-F87D-BF87-D81A-6AD39E85CD78}"/>
              </a:ext>
            </a:extLst>
          </p:cNvPr>
          <p:cNvSpPr/>
          <p:nvPr/>
        </p:nvSpPr>
        <p:spPr>
          <a:xfrm>
            <a:off x="1744980" y="5723276"/>
            <a:ext cx="8702040" cy="70104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400" b="1" dirty="0"/>
              <a:t>Conclusion: Answers “So What?” in present tense- interpretations, importance, implication!</a:t>
            </a:r>
          </a:p>
        </p:txBody>
      </p:sp>
    </p:spTree>
    <p:extLst>
      <p:ext uri="{BB962C8B-B14F-4D97-AF65-F5344CB8AC3E}">
        <p14:creationId xmlns:p14="http://schemas.microsoft.com/office/powerpoint/2010/main" val="84952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85674-FB56-F6A9-12FF-50EA94946F6C}"/>
              </a:ext>
            </a:extLst>
          </p:cNvPr>
          <p:cNvSpPr>
            <a:spLocks noGrp="1"/>
          </p:cNvSpPr>
          <p:nvPr>
            <p:ph idx="1"/>
          </p:nvPr>
        </p:nvSpPr>
        <p:spPr>
          <a:xfrm>
            <a:off x="403014" y="2621274"/>
            <a:ext cx="11112499" cy="3478865"/>
          </a:xfrm>
        </p:spPr>
        <p:txBody>
          <a:bodyPr>
            <a:noAutofit/>
          </a:bodyPr>
          <a:lstStyle/>
          <a:p>
            <a:pPr marL="0" indent="0" algn="l">
              <a:buNone/>
            </a:pPr>
            <a:r>
              <a:rPr lang="en-US" b="1" i="0" dirty="0">
                <a:effectLst/>
                <a:latin typeface="ElsevierGulliver"/>
              </a:rPr>
              <a:t>Conclusions- </a:t>
            </a:r>
            <a:r>
              <a:rPr lang="en-US" i="0" dirty="0">
                <a:effectLst/>
                <a:latin typeface="ElsevierGulliver"/>
              </a:rPr>
              <a:t>L</a:t>
            </a:r>
            <a:r>
              <a:rPr lang="en-US" b="0" i="0" dirty="0">
                <a:effectLst/>
                <a:latin typeface="ElsevierGulliver"/>
              </a:rPr>
              <a:t>imited studies demonstrate variability in the accuracy of definitions of NHSN surveillance. Possible factors contributing to this variability are also lacking. </a:t>
            </a:r>
            <a:r>
              <a:rPr lang="en-US" b="0" i="0" dirty="0">
                <a:effectLst/>
                <a:highlight>
                  <a:srgbClr val="FFFF00"/>
                </a:highlight>
                <a:latin typeface="ElsevierGulliver"/>
              </a:rPr>
              <a:t>Our results suggest that recent NHSN training and more years of IP experience may be associated with increased accuracy of HAI identification. However, spending more time with NHSN surveillance every week may not improve one's ability to identify CAUTI.</a:t>
            </a:r>
          </a:p>
          <a:p>
            <a:endParaRPr lang="en-US" dirty="0"/>
          </a:p>
        </p:txBody>
      </p:sp>
      <p:sp>
        <p:nvSpPr>
          <p:cNvPr id="4" name="Rectangle 1">
            <a:extLst>
              <a:ext uri="{FF2B5EF4-FFF2-40B4-BE49-F238E27FC236}">
                <a16:creationId xmlns:a16="http://schemas.microsoft.com/office/drawing/2014/main" id="{79E0C3C4-98ED-CDF5-53D0-6E798E8322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F1F1F"/>
                </a:solidFill>
                <a:effectLst/>
                <a:latin typeface="ElsevierSans"/>
              </a:rPr>
              <a:t>, , , , , ,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DC266BF1-E595-57A4-31EE-C2231EA4AB67}"/>
              </a:ext>
            </a:extLst>
          </p:cNvPr>
          <p:cNvSpPr txBox="1">
            <a:spLocks/>
          </p:cNvSpPr>
          <p:nvPr/>
        </p:nvSpPr>
        <p:spPr>
          <a:xfrm>
            <a:off x="403014" y="350520"/>
            <a:ext cx="11385972" cy="1920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200" b="1" dirty="0">
                <a:solidFill>
                  <a:srgbClr val="1F1F1F"/>
                </a:solidFill>
                <a:latin typeface="+mn-lt"/>
              </a:rPr>
            </a:br>
            <a:r>
              <a:rPr lang="en-US" sz="2800" b="1" dirty="0">
                <a:solidFill>
                  <a:srgbClr val="1F1F1F"/>
                </a:solidFill>
                <a:latin typeface="+mn-lt"/>
              </a:rPr>
              <a:t>Factors Related to the Accurate Application of NHSN Surveillance Definitions for CAUTI and CLABSI in Texas Hospitals</a:t>
            </a:r>
            <a:br>
              <a:rPr lang="en-US" sz="2800" b="1" dirty="0">
                <a:solidFill>
                  <a:srgbClr val="1F1F1F"/>
                </a:solidFill>
                <a:latin typeface="+mn-lt"/>
              </a:rPr>
            </a:br>
            <a:br>
              <a:rPr lang="en-US" sz="2800" b="1" dirty="0">
                <a:solidFill>
                  <a:srgbClr val="1F1F1F"/>
                </a:solidFill>
                <a:latin typeface="+mn-lt"/>
              </a:rPr>
            </a:br>
            <a:r>
              <a:rPr lang="en-US" sz="2400" b="1" dirty="0">
                <a:solidFill>
                  <a:srgbClr val="1F1F1F"/>
                </a:solidFill>
                <a:latin typeface="+mn-lt"/>
              </a:rPr>
              <a:t>Teri Mauldin, Jennifer Adams, Christi Zumwalt, Karen Yates, Diana Cervantes, Tera Ashe, Menghua Tao</a:t>
            </a:r>
            <a:br>
              <a:rPr lang="en-US" sz="2400" b="1" dirty="0">
                <a:solidFill>
                  <a:srgbClr val="1F1F1F"/>
                </a:solidFill>
                <a:latin typeface="+mn-lt"/>
              </a:rPr>
            </a:br>
            <a:endParaRPr lang="en-US" sz="2800" b="1" dirty="0">
              <a:latin typeface="+mn-lt"/>
            </a:endParaRPr>
          </a:p>
        </p:txBody>
      </p:sp>
      <p:sp>
        <p:nvSpPr>
          <p:cNvPr id="2" name="Rectangle: Rounded Corners 1">
            <a:extLst>
              <a:ext uri="{FF2B5EF4-FFF2-40B4-BE49-F238E27FC236}">
                <a16:creationId xmlns:a16="http://schemas.microsoft.com/office/drawing/2014/main" id="{1D63F0EE-F87D-BF87-D81A-6AD39E85CD78}"/>
              </a:ext>
            </a:extLst>
          </p:cNvPr>
          <p:cNvSpPr/>
          <p:nvPr/>
        </p:nvSpPr>
        <p:spPr>
          <a:xfrm>
            <a:off x="1744980" y="5723276"/>
            <a:ext cx="8702040" cy="70104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400" b="1" dirty="0"/>
              <a:t>Conclusion: Answers “So What?” in present tense- interpretations, importance, implication!</a:t>
            </a:r>
          </a:p>
        </p:txBody>
      </p:sp>
    </p:spTree>
    <p:extLst>
      <p:ext uri="{BB962C8B-B14F-4D97-AF65-F5344CB8AC3E}">
        <p14:creationId xmlns:p14="http://schemas.microsoft.com/office/powerpoint/2010/main" val="523755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9C7E-CADD-4A83-A907-5A1C4AD33F7B}"/>
              </a:ext>
            </a:extLst>
          </p:cNvPr>
          <p:cNvSpPr>
            <a:spLocks noGrp="1"/>
          </p:cNvSpPr>
          <p:nvPr>
            <p:ph type="title"/>
          </p:nvPr>
        </p:nvSpPr>
        <p:spPr>
          <a:xfrm>
            <a:off x="428626" y="165100"/>
            <a:ext cx="10515600" cy="1325563"/>
          </a:xfrm>
        </p:spPr>
        <p:txBody>
          <a:bodyPr/>
          <a:lstStyle/>
          <a:p>
            <a:r>
              <a:rPr lang="en-US" b="1" dirty="0"/>
              <a:t>Applied Abstracting!</a:t>
            </a:r>
          </a:p>
        </p:txBody>
      </p:sp>
      <p:sp>
        <p:nvSpPr>
          <p:cNvPr id="3" name="Content Placeholder 2">
            <a:extLst>
              <a:ext uri="{FF2B5EF4-FFF2-40B4-BE49-F238E27FC236}">
                <a16:creationId xmlns:a16="http://schemas.microsoft.com/office/drawing/2014/main" id="{2963C87F-05C8-479B-8A0A-B36F10D09F12}"/>
              </a:ext>
            </a:extLst>
          </p:cNvPr>
          <p:cNvSpPr>
            <a:spLocks noGrp="1"/>
          </p:cNvSpPr>
          <p:nvPr>
            <p:ph idx="1"/>
          </p:nvPr>
        </p:nvSpPr>
        <p:spPr>
          <a:xfrm>
            <a:off x="5514007" y="1413511"/>
            <a:ext cx="6115050" cy="4409617"/>
          </a:xfrm>
        </p:spPr>
        <p:txBody>
          <a:bodyPr>
            <a:normAutofit/>
          </a:bodyPr>
          <a:lstStyle/>
          <a:p>
            <a:r>
              <a:rPr lang="en-US" sz="3200" dirty="0"/>
              <a:t>Use the Abstract Writing: Step-by-Step Guide &amp; Checklist to write your abstract draft</a:t>
            </a:r>
          </a:p>
          <a:p>
            <a:pPr lvl="1"/>
            <a:r>
              <a:rPr lang="en-US" sz="2800" dirty="0"/>
              <a:t>Switch with your partner</a:t>
            </a:r>
          </a:p>
          <a:p>
            <a:pPr lvl="1"/>
            <a:r>
              <a:rPr lang="en-US" sz="2800" dirty="0"/>
              <a:t>Share with the group!</a:t>
            </a:r>
          </a:p>
        </p:txBody>
      </p:sp>
      <p:pic>
        <p:nvPicPr>
          <p:cNvPr id="1026" name="Picture 2" descr="https://absolutelymaybe.plos.org/wp-content/uploads/sites/8/2020/05/You-said-to-do-an-abstract-2.jpg">
            <a:extLst>
              <a:ext uri="{FF2B5EF4-FFF2-40B4-BE49-F238E27FC236}">
                <a16:creationId xmlns:a16="http://schemas.microsoft.com/office/drawing/2014/main" id="{54175A46-0EEA-45D3-9BD9-BAC516CE4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690688"/>
            <a:ext cx="4699970" cy="31527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BCDFD5C7-75C1-89DB-CFE4-5954D272A0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4377" y="3826933"/>
            <a:ext cx="2081198" cy="270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95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C244-D4AB-C7B2-1282-40BF3F04E453}"/>
              </a:ext>
            </a:extLst>
          </p:cNvPr>
          <p:cNvSpPr>
            <a:spLocks noGrp="1"/>
          </p:cNvSpPr>
          <p:nvPr>
            <p:ph type="title"/>
          </p:nvPr>
        </p:nvSpPr>
        <p:spPr/>
        <p:txBody>
          <a:bodyPr/>
          <a:lstStyle/>
          <a:p>
            <a:r>
              <a:rPr lang="en-US" b="1" dirty="0"/>
              <a:t>Objectives</a:t>
            </a:r>
          </a:p>
        </p:txBody>
      </p:sp>
      <p:sp>
        <p:nvSpPr>
          <p:cNvPr id="3" name="Content Placeholder 2">
            <a:extLst>
              <a:ext uri="{FF2B5EF4-FFF2-40B4-BE49-F238E27FC236}">
                <a16:creationId xmlns:a16="http://schemas.microsoft.com/office/drawing/2014/main" id="{E128E796-C140-AA26-C851-404B99B7A967}"/>
              </a:ext>
            </a:extLst>
          </p:cNvPr>
          <p:cNvSpPr>
            <a:spLocks noGrp="1"/>
          </p:cNvSpPr>
          <p:nvPr>
            <p:ph idx="1"/>
          </p:nvPr>
        </p:nvSpPr>
        <p:spPr>
          <a:xfrm>
            <a:off x="838200" y="1576873"/>
            <a:ext cx="10515600" cy="4600090"/>
          </a:xfrm>
        </p:spPr>
        <p:txBody>
          <a:bodyPr>
            <a:normAutofit/>
          </a:bodyPr>
          <a:lstStyle/>
          <a:p>
            <a:r>
              <a:rPr lang="en-US" sz="3600" dirty="0"/>
              <a:t>Explain the purpose and structure of an effective abstract</a:t>
            </a:r>
          </a:p>
          <a:p>
            <a:r>
              <a:rPr lang="en-US" sz="3600" dirty="0"/>
              <a:t>Identify best practices for APIC abstract submissions</a:t>
            </a:r>
          </a:p>
          <a:p>
            <a:r>
              <a:rPr lang="en-US" sz="3600" dirty="0"/>
              <a:t>Develop an abstract draft for the national APIC conference</a:t>
            </a:r>
          </a:p>
          <a:p>
            <a:r>
              <a:rPr lang="en-US" sz="3600" dirty="0"/>
              <a:t>Describe the major principles in presenting engaging and informative abstracts and research</a:t>
            </a:r>
          </a:p>
          <a:p>
            <a:pPr marL="457200" lvl="1" indent="0">
              <a:buNone/>
            </a:pP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953436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9C7E-CADD-4A83-A907-5A1C4AD33F7B}"/>
              </a:ext>
            </a:extLst>
          </p:cNvPr>
          <p:cNvSpPr>
            <a:spLocks noGrp="1"/>
          </p:cNvSpPr>
          <p:nvPr>
            <p:ph type="title"/>
          </p:nvPr>
        </p:nvSpPr>
        <p:spPr/>
        <p:txBody>
          <a:bodyPr/>
          <a:lstStyle/>
          <a:p>
            <a:r>
              <a:rPr lang="en-US" b="1" dirty="0"/>
              <a:t>Abstract Accepted! </a:t>
            </a:r>
            <a:br>
              <a:rPr lang="en-US" b="1" dirty="0"/>
            </a:br>
            <a:r>
              <a:rPr lang="en-US" b="1" dirty="0"/>
              <a:t>Next Steps to Engaging Presentation</a:t>
            </a:r>
          </a:p>
        </p:txBody>
      </p:sp>
      <p:sp>
        <p:nvSpPr>
          <p:cNvPr id="3" name="Content Placeholder 2">
            <a:extLst>
              <a:ext uri="{FF2B5EF4-FFF2-40B4-BE49-F238E27FC236}">
                <a16:creationId xmlns:a16="http://schemas.microsoft.com/office/drawing/2014/main" id="{2963C87F-05C8-479B-8A0A-B36F10D09F12}"/>
              </a:ext>
            </a:extLst>
          </p:cNvPr>
          <p:cNvSpPr>
            <a:spLocks noGrp="1"/>
          </p:cNvSpPr>
          <p:nvPr>
            <p:ph idx="1"/>
          </p:nvPr>
        </p:nvSpPr>
        <p:spPr>
          <a:xfrm>
            <a:off x="5724524" y="1825625"/>
            <a:ext cx="5629276" cy="3813175"/>
          </a:xfrm>
        </p:spPr>
        <p:txBody>
          <a:bodyPr>
            <a:normAutofit/>
          </a:bodyPr>
          <a:lstStyle/>
          <a:p>
            <a:r>
              <a:rPr lang="en-US" dirty="0"/>
              <a:t>Keep things simple</a:t>
            </a:r>
          </a:p>
          <a:p>
            <a:r>
              <a:rPr lang="en-US" dirty="0"/>
              <a:t>Use graphics and pictures</a:t>
            </a:r>
          </a:p>
          <a:p>
            <a:r>
              <a:rPr lang="en-US" dirty="0"/>
              <a:t>Tell your story with examples! </a:t>
            </a:r>
          </a:p>
          <a:p>
            <a:pPr lvl="1"/>
            <a:r>
              <a:rPr lang="en-US" dirty="0"/>
              <a:t>Our brains better understand a narrative</a:t>
            </a:r>
          </a:p>
          <a:p>
            <a:r>
              <a:rPr lang="en-US" dirty="0"/>
              <a:t>Use technology- QR codes, Polls</a:t>
            </a:r>
          </a:p>
          <a:p>
            <a:pPr lvl="1"/>
            <a:r>
              <a:rPr lang="en-US" dirty="0"/>
              <a:t>Do not rely on it; have a backup plan if you have a podium presentation!</a:t>
            </a:r>
          </a:p>
          <a:p>
            <a:pPr lvl="1"/>
            <a:endParaRPr lang="en-US" dirty="0"/>
          </a:p>
          <a:p>
            <a:pPr marL="0" indent="0">
              <a:buNone/>
            </a:pPr>
            <a:endParaRPr lang="en-US" dirty="0"/>
          </a:p>
        </p:txBody>
      </p:sp>
      <p:pic>
        <p:nvPicPr>
          <p:cNvPr id="2050" name="Picture 2" descr="Tom Gauld on the two ways to explain scientific research | New Scientist">
            <a:extLst>
              <a:ext uri="{FF2B5EF4-FFF2-40B4-BE49-F238E27FC236}">
                <a16:creationId xmlns:a16="http://schemas.microsoft.com/office/drawing/2014/main" id="{D948DD91-E229-4A07-BF95-90F5743CC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2005013"/>
            <a:ext cx="4886324" cy="325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894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0CD348-473C-7C37-2323-B7E524A29E68}"/>
              </a:ext>
            </a:extLst>
          </p:cNvPr>
          <p:cNvPicPr>
            <a:picLocks noChangeAspect="1"/>
          </p:cNvPicPr>
          <p:nvPr/>
        </p:nvPicPr>
        <p:blipFill>
          <a:blip r:embed="rId3"/>
          <a:stretch>
            <a:fillRect/>
          </a:stretch>
        </p:blipFill>
        <p:spPr>
          <a:xfrm>
            <a:off x="1493520" y="120333"/>
            <a:ext cx="8900160" cy="6671329"/>
          </a:xfrm>
          <a:prstGeom prst="rect">
            <a:avLst/>
          </a:prstGeom>
        </p:spPr>
      </p:pic>
    </p:spTree>
    <p:extLst>
      <p:ext uri="{BB962C8B-B14F-4D97-AF65-F5344CB8AC3E}">
        <p14:creationId xmlns:p14="http://schemas.microsoft.com/office/powerpoint/2010/main" val="1436639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EC87A6-9F88-0ECF-43C4-04C9DC28FEC3}"/>
              </a:ext>
            </a:extLst>
          </p:cNvPr>
          <p:cNvPicPr>
            <a:picLocks noChangeAspect="1"/>
          </p:cNvPicPr>
          <p:nvPr/>
        </p:nvPicPr>
        <p:blipFill>
          <a:blip r:embed="rId3"/>
          <a:stretch>
            <a:fillRect/>
          </a:stretch>
        </p:blipFill>
        <p:spPr>
          <a:xfrm>
            <a:off x="295655" y="257667"/>
            <a:ext cx="11466975" cy="6432693"/>
          </a:xfrm>
          <a:prstGeom prst="rect">
            <a:avLst/>
          </a:prstGeom>
        </p:spPr>
      </p:pic>
    </p:spTree>
    <p:extLst>
      <p:ext uri="{BB962C8B-B14F-4D97-AF65-F5344CB8AC3E}">
        <p14:creationId xmlns:p14="http://schemas.microsoft.com/office/powerpoint/2010/main" val="3983330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0CB41C-4C1B-E35E-A235-4C70841D31A7}"/>
              </a:ext>
            </a:extLst>
          </p:cNvPr>
          <p:cNvPicPr>
            <a:picLocks noChangeAspect="1"/>
          </p:cNvPicPr>
          <p:nvPr/>
        </p:nvPicPr>
        <p:blipFill>
          <a:blip r:embed="rId3"/>
          <a:stretch>
            <a:fillRect/>
          </a:stretch>
        </p:blipFill>
        <p:spPr>
          <a:xfrm>
            <a:off x="344714" y="228600"/>
            <a:ext cx="11350171" cy="6400800"/>
          </a:xfrm>
          <a:prstGeom prst="rect">
            <a:avLst/>
          </a:prstGeom>
        </p:spPr>
      </p:pic>
    </p:spTree>
    <p:extLst>
      <p:ext uri="{BB962C8B-B14F-4D97-AF65-F5344CB8AC3E}">
        <p14:creationId xmlns:p14="http://schemas.microsoft.com/office/powerpoint/2010/main" val="823526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6544BF-C776-1AE2-4838-7D6420BD6356}"/>
              </a:ext>
            </a:extLst>
          </p:cNvPr>
          <p:cNvPicPr>
            <a:picLocks noChangeAspect="1"/>
          </p:cNvPicPr>
          <p:nvPr/>
        </p:nvPicPr>
        <p:blipFill>
          <a:blip r:embed="rId3"/>
          <a:stretch>
            <a:fillRect/>
          </a:stretch>
        </p:blipFill>
        <p:spPr>
          <a:xfrm>
            <a:off x="1066800" y="-49985"/>
            <a:ext cx="9282619" cy="6957970"/>
          </a:xfrm>
          <a:prstGeom prst="rect">
            <a:avLst/>
          </a:prstGeom>
        </p:spPr>
      </p:pic>
    </p:spTree>
    <p:extLst>
      <p:ext uri="{BB962C8B-B14F-4D97-AF65-F5344CB8AC3E}">
        <p14:creationId xmlns:p14="http://schemas.microsoft.com/office/powerpoint/2010/main" val="2421663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9C7E-CADD-4A83-A907-5A1C4AD33F7B}"/>
              </a:ext>
            </a:extLst>
          </p:cNvPr>
          <p:cNvSpPr>
            <a:spLocks noGrp="1"/>
          </p:cNvSpPr>
          <p:nvPr>
            <p:ph type="title"/>
          </p:nvPr>
        </p:nvSpPr>
        <p:spPr/>
        <p:txBody>
          <a:bodyPr/>
          <a:lstStyle/>
          <a:p>
            <a:r>
              <a:rPr lang="en-US" b="1" dirty="0"/>
              <a:t>Session Wrap-Up</a:t>
            </a:r>
          </a:p>
        </p:txBody>
      </p:sp>
      <p:sp>
        <p:nvSpPr>
          <p:cNvPr id="3" name="Content Placeholder 2">
            <a:extLst>
              <a:ext uri="{FF2B5EF4-FFF2-40B4-BE49-F238E27FC236}">
                <a16:creationId xmlns:a16="http://schemas.microsoft.com/office/drawing/2014/main" id="{2963C87F-05C8-479B-8A0A-B36F10D09F12}"/>
              </a:ext>
            </a:extLst>
          </p:cNvPr>
          <p:cNvSpPr>
            <a:spLocks noGrp="1"/>
          </p:cNvSpPr>
          <p:nvPr>
            <p:ph idx="1"/>
          </p:nvPr>
        </p:nvSpPr>
        <p:spPr>
          <a:xfrm>
            <a:off x="481012" y="1794933"/>
            <a:ext cx="10515600" cy="4463551"/>
          </a:xfrm>
        </p:spPr>
        <p:txBody>
          <a:bodyPr/>
          <a:lstStyle/>
          <a:p>
            <a:r>
              <a:rPr lang="en-US" dirty="0"/>
              <a:t>Submission deadline: </a:t>
            </a:r>
            <a:r>
              <a:rPr lang="en-US" dirty="0">
                <a:highlight>
                  <a:srgbClr val="FFFF00"/>
                </a:highlight>
              </a:rPr>
              <a:t>TBD</a:t>
            </a:r>
          </a:p>
          <a:p>
            <a:r>
              <a:rPr lang="en-US" dirty="0"/>
              <a:t>You are the foundation of IP science- your work needs to be out there!</a:t>
            </a:r>
          </a:p>
          <a:p>
            <a:r>
              <a:rPr lang="en-US" dirty="0"/>
              <a:t>APIC-DFW- present your accepted abstract!</a:t>
            </a:r>
          </a:p>
          <a:p>
            <a:pPr marL="0" indent="0">
              <a:buNone/>
            </a:pPr>
            <a:endParaRPr lang="en-US" dirty="0"/>
          </a:p>
          <a:p>
            <a:r>
              <a:rPr lang="en-US" dirty="0"/>
              <a:t>Need Help? Let’s work together!</a:t>
            </a:r>
          </a:p>
          <a:p>
            <a:pPr lvl="1"/>
            <a:r>
              <a:rPr lang="en-US" dirty="0"/>
              <a:t>Research readiness anonymous peer review</a:t>
            </a:r>
          </a:p>
          <a:p>
            <a:pPr lvl="1"/>
            <a:r>
              <a:rPr lang="en-US" dirty="0"/>
              <a:t>Complete the interest survey by Friday, November 1st</a:t>
            </a:r>
          </a:p>
        </p:txBody>
      </p:sp>
      <p:pic>
        <p:nvPicPr>
          <p:cNvPr id="4" name="Picture 3">
            <a:extLst>
              <a:ext uri="{FF2B5EF4-FFF2-40B4-BE49-F238E27FC236}">
                <a16:creationId xmlns:a16="http://schemas.microsoft.com/office/drawing/2014/main" id="{41A5DA7E-47F0-4BF2-B827-44B9D23E9D79}"/>
              </a:ext>
            </a:extLst>
          </p:cNvPr>
          <p:cNvPicPr>
            <a:picLocks noChangeAspect="1"/>
          </p:cNvPicPr>
          <p:nvPr/>
        </p:nvPicPr>
        <p:blipFill>
          <a:blip r:embed="rId3"/>
          <a:stretch>
            <a:fillRect/>
          </a:stretch>
        </p:blipFill>
        <p:spPr>
          <a:xfrm>
            <a:off x="9595556" y="86284"/>
            <a:ext cx="2166938" cy="2172523"/>
          </a:xfrm>
          <a:prstGeom prst="rect">
            <a:avLst/>
          </a:prstGeom>
        </p:spPr>
      </p:pic>
      <p:pic>
        <p:nvPicPr>
          <p:cNvPr id="1026" name="Picture 6">
            <a:extLst>
              <a:ext uri="{FF2B5EF4-FFF2-40B4-BE49-F238E27FC236}">
                <a16:creationId xmlns:a16="http://schemas.microsoft.com/office/drawing/2014/main" id="{306F315B-DF19-ED04-044F-8187F9104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303" y="3408569"/>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493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9C7E-CADD-4A83-A907-5A1C4AD33F7B}"/>
              </a:ext>
            </a:extLst>
          </p:cNvPr>
          <p:cNvSpPr>
            <a:spLocks noGrp="1"/>
          </p:cNvSpPr>
          <p:nvPr>
            <p:ph type="title"/>
          </p:nvPr>
        </p:nvSpPr>
        <p:spPr/>
        <p:txBody>
          <a:bodyPr/>
          <a:lstStyle/>
          <a:p>
            <a:r>
              <a:rPr lang="en-US" b="1" dirty="0"/>
              <a:t>References &amp; Resources</a:t>
            </a:r>
          </a:p>
        </p:txBody>
      </p:sp>
      <p:sp>
        <p:nvSpPr>
          <p:cNvPr id="3" name="Content Placeholder 2">
            <a:extLst>
              <a:ext uri="{FF2B5EF4-FFF2-40B4-BE49-F238E27FC236}">
                <a16:creationId xmlns:a16="http://schemas.microsoft.com/office/drawing/2014/main" id="{2963C87F-05C8-479B-8A0A-B36F10D09F12}"/>
              </a:ext>
            </a:extLst>
          </p:cNvPr>
          <p:cNvSpPr>
            <a:spLocks noGrp="1"/>
          </p:cNvSpPr>
          <p:nvPr>
            <p:ph idx="1"/>
          </p:nvPr>
        </p:nvSpPr>
        <p:spPr>
          <a:xfrm>
            <a:off x="461367" y="1825625"/>
            <a:ext cx="10515600" cy="4667250"/>
          </a:xfrm>
        </p:spPr>
        <p:txBody>
          <a:bodyPr>
            <a:normAutofit fontScale="92500" lnSpcReduction="20000"/>
          </a:bodyPr>
          <a:lstStyle/>
          <a:p>
            <a:r>
              <a:rPr lang="en-US" dirty="0"/>
              <a:t>APIC 5-second rule on writing an abstract: </a:t>
            </a:r>
            <a:r>
              <a:rPr lang="en-US" dirty="0">
                <a:hlinkClick r:id="rId2"/>
              </a:rPr>
              <a:t>https://5secondruleshow.org/episode/56-apic-abstract-review-trent-mcallister/</a:t>
            </a:r>
            <a:r>
              <a:rPr lang="en-US" dirty="0"/>
              <a:t> </a:t>
            </a:r>
          </a:p>
          <a:p>
            <a:r>
              <a:rPr lang="en-US" dirty="0"/>
              <a:t>APIC 2022 conference: writing an abstract and peer reviewed articles- </a:t>
            </a:r>
            <a:r>
              <a:rPr lang="en-US" dirty="0">
                <a:hlinkClick r:id="rId3"/>
              </a:rPr>
              <a:t>https://www.youtube.com/watch?v=4GV_h18cIw0</a:t>
            </a:r>
            <a:r>
              <a:rPr lang="en-US" dirty="0"/>
              <a:t> </a:t>
            </a:r>
          </a:p>
          <a:p>
            <a:r>
              <a:rPr lang="en-US" dirty="0"/>
              <a:t>Writing Scientific Abstracts. Kate Gase, APIC Research Committee Chair. </a:t>
            </a:r>
            <a:r>
              <a:rPr lang="en-US" dirty="0">
                <a:hlinkClick r:id="rId4"/>
              </a:rPr>
              <a:t>https://industryperspectives.com/wp-content/uploads/2016/10/4_Writing-scientific-abstracts.pdf</a:t>
            </a:r>
            <a:r>
              <a:rPr lang="en-US" dirty="0"/>
              <a:t> </a:t>
            </a:r>
          </a:p>
          <a:p>
            <a:r>
              <a:rPr lang="en-US" dirty="0"/>
              <a:t>Pointers for a Successful Abstract Submission, Prevention Strategist- Summer 2017. </a:t>
            </a:r>
            <a:r>
              <a:rPr lang="en-US" dirty="0">
                <a:hlinkClick r:id="rId5"/>
              </a:rPr>
              <a:t>https://apic.org/Resource_/TinyMceFileManager/Periodical_images/PS_Summer_2017_Abstract_submission.pdf</a:t>
            </a:r>
            <a:endParaRPr lang="en-US" dirty="0"/>
          </a:p>
          <a:p>
            <a:r>
              <a:rPr lang="en-US" dirty="0"/>
              <a:t> AJIC Reasons for rejection of abstracts submitted o the APIC conference: </a:t>
            </a:r>
            <a:r>
              <a:rPr lang="en-US" dirty="0">
                <a:hlinkClick r:id="rId6"/>
              </a:rPr>
              <a:t>https://www.ajicjournal.org/article/S0196-6553(18)30952-0/abstract</a:t>
            </a:r>
            <a:r>
              <a:rPr lang="en-US" dirty="0"/>
              <a:t> </a:t>
            </a:r>
          </a:p>
          <a:p>
            <a:endParaRPr lang="en-US" dirty="0"/>
          </a:p>
        </p:txBody>
      </p:sp>
      <p:pic>
        <p:nvPicPr>
          <p:cNvPr id="5" name="Picture 4">
            <a:extLst>
              <a:ext uri="{FF2B5EF4-FFF2-40B4-BE49-F238E27FC236}">
                <a16:creationId xmlns:a16="http://schemas.microsoft.com/office/drawing/2014/main" id="{94517915-8425-4E30-B03F-09C430CB4444}"/>
              </a:ext>
            </a:extLst>
          </p:cNvPr>
          <p:cNvPicPr>
            <a:picLocks noChangeAspect="1"/>
          </p:cNvPicPr>
          <p:nvPr/>
        </p:nvPicPr>
        <p:blipFill>
          <a:blip r:embed="rId7"/>
          <a:stretch>
            <a:fillRect/>
          </a:stretch>
        </p:blipFill>
        <p:spPr>
          <a:xfrm>
            <a:off x="9686330" y="65881"/>
            <a:ext cx="2044303" cy="1924050"/>
          </a:xfrm>
          <a:prstGeom prst="rect">
            <a:avLst/>
          </a:prstGeom>
        </p:spPr>
      </p:pic>
    </p:spTree>
    <p:extLst>
      <p:ext uri="{BB962C8B-B14F-4D97-AF65-F5344CB8AC3E}">
        <p14:creationId xmlns:p14="http://schemas.microsoft.com/office/powerpoint/2010/main" val="1548491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9C7E-CADD-4A83-A907-5A1C4AD33F7B}"/>
              </a:ext>
            </a:extLst>
          </p:cNvPr>
          <p:cNvSpPr>
            <a:spLocks noGrp="1"/>
          </p:cNvSpPr>
          <p:nvPr>
            <p:ph type="title"/>
          </p:nvPr>
        </p:nvSpPr>
        <p:spPr/>
        <p:txBody>
          <a:bodyPr/>
          <a:lstStyle/>
          <a:p>
            <a:r>
              <a:rPr lang="en-US" b="1" dirty="0"/>
              <a:t>References &amp; Resources</a:t>
            </a:r>
          </a:p>
        </p:txBody>
      </p:sp>
      <p:sp>
        <p:nvSpPr>
          <p:cNvPr id="3" name="Content Placeholder 2">
            <a:extLst>
              <a:ext uri="{FF2B5EF4-FFF2-40B4-BE49-F238E27FC236}">
                <a16:creationId xmlns:a16="http://schemas.microsoft.com/office/drawing/2014/main" id="{2963C87F-05C8-479B-8A0A-B36F10D09F12}"/>
              </a:ext>
            </a:extLst>
          </p:cNvPr>
          <p:cNvSpPr>
            <a:spLocks noGrp="1"/>
          </p:cNvSpPr>
          <p:nvPr>
            <p:ph idx="1"/>
          </p:nvPr>
        </p:nvSpPr>
        <p:spPr>
          <a:xfrm>
            <a:off x="461367" y="1343378"/>
            <a:ext cx="10515600" cy="5149497"/>
          </a:xfrm>
        </p:spPr>
        <p:txBody>
          <a:bodyPr>
            <a:noAutofit/>
          </a:bodyPr>
          <a:lstStyle/>
          <a:p>
            <a:pPr marL="0">
              <a:spcBef>
                <a:spcPts val="0"/>
              </a:spcBef>
            </a:pPr>
            <a:r>
              <a:rPr lang="en-US" sz="2600" dirty="0">
                <a:effectLst/>
                <a:ea typeface="Times New Roman" panose="02020603050405020304" pitchFamily="18" charset="0"/>
              </a:rPr>
              <a:t>Factors related to the accurate application of NHSN surveillance definitions for CAUTI and CLABSI in Texas hospitals. </a:t>
            </a:r>
            <a:r>
              <a:rPr lang="en-US" sz="2600" dirty="0">
                <a:effectLst/>
                <a:ea typeface="Times New Roman" panose="02020603050405020304" pitchFamily="18" charset="0"/>
                <a:cs typeface="Times New Roman" panose="02020603050405020304" pitchFamily="18" charset="0"/>
              </a:rPr>
              <a:t>Mauldin, T., Adams, J., Zumwalt, C., Yates, K., Cervantes, D., Ashe, T., &amp; Tao, M. </a:t>
            </a:r>
            <a:r>
              <a:rPr lang="en-US" sz="2600" u="sng" dirty="0">
                <a:solidFill>
                  <a:srgbClr val="0000FF"/>
                </a:solidFill>
                <a:effectLst/>
                <a:ea typeface="Times New Roman" panose="02020603050405020304" pitchFamily="18" charset="0"/>
                <a:hlinkClick r:id="rId2" tooltip="Persistent link using digital object identifier"/>
              </a:rPr>
              <a:t>https://doi.org/10.1016/j.ajic.2021.04.066</a:t>
            </a:r>
            <a:endParaRPr lang="en-US" sz="2600" u="sng" dirty="0">
              <a:solidFill>
                <a:srgbClr val="0000FF"/>
              </a:solidFill>
              <a:effectLst/>
              <a:ea typeface="Times New Roman" panose="02020603050405020304" pitchFamily="18" charset="0"/>
            </a:endParaRPr>
          </a:p>
          <a:p>
            <a:pPr marL="0" marR="0">
              <a:lnSpc>
                <a:spcPct val="107000"/>
              </a:lnSpc>
              <a:spcBef>
                <a:spcPts val="0"/>
              </a:spcBef>
              <a:spcAft>
                <a:spcPts val="800"/>
              </a:spcAft>
            </a:pPr>
            <a:r>
              <a:rPr lang="en-US" sz="2600" kern="100" dirty="0">
                <a:effectLst/>
                <a:ea typeface="Aptos" panose="020B0004020202020204" pitchFamily="34" charset="0"/>
                <a:cs typeface="Times New Roman" panose="02020603050405020304" pitchFamily="18" charset="0"/>
              </a:rPr>
              <a:t>Reforging Relationships and Infection Prevention Outreach Amid High Facility Staff Attrition.  C. White &amp; R. Juarez. </a:t>
            </a:r>
            <a:r>
              <a:rPr lang="en-US" sz="2600" kern="100" dirty="0">
                <a:effectLst/>
                <a:ea typeface="Aptos" panose="020B0004020202020204" pitchFamily="34" charset="0"/>
                <a:cs typeface="Times New Roman" panose="02020603050405020304" pitchFamily="18" charset="0"/>
                <a:hlinkClick r:id="rId3"/>
              </a:rPr>
              <a:t>https://doi.org/10.1016/j.ajic.2024.04.038</a:t>
            </a:r>
            <a:endParaRPr lang="en-US" sz="2600" kern="100" dirty="0">
              <a:effectLs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600" kern="100" dirty="0">
                <a:effectLst/>
                <a:ea typeface="Aptos" panose="020B0004020202020204" pitchFamily="34" charset="0"/>
                <a:cs typeface="Times New Roman" panose="02020603050405020304" pitchFamily="18" charset="0"/>
              </a:rPr>
              <a:t>Implementing Enhanced Standard Precaution (ESP) and Its Impact in a Skilled Nursing Facility.  J. Mantes and D. Choi. </a:t>
            </a:r>
            <a:r>
              <a:rPr lang="en-US" sz="2600" b="0" i="0" u="none" strike="noStrike" dirty="0">
                <a:effectLst/>
                <a:hlinkClick r:id="rId4" tooltip="Persistent link using digital object identifier"/>
              </a:rPr>
              <a:t>https://doi.org/10.1016/j.ajic.2024.04.037</a:t>
            </a:r>
            <a:endParaRPr lang="en-US" sz="2600" b="0" i="0" u="none" strike="noStrike" dirty="0">
              <a:effectLst/>
            </a:endParaRPr>
          </a:p>
          <a:p>
            <a:pPr marL="0" marR="0">
              <a:lnSpc>
                <a:spcPct val="107000"/>
              </a:lnSpc>
              <a:spcBef>
                <a:spcPts val="0"/>
              </a:spcBef>
              <a:spcAft>
                <a:spcPts val="800"/>
              </a:spcAft>
            </a:pPr>
            <a:endParaRPr lang="en-US" sz="2400" kern="100" dirty="0">
              <a:effectLst/>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4517915-8425-4E30-B03F-09C430CB4444}"/>
              </a:ext>
            </a:extLst>
          </p:cNvPr>
          <p:cNvPicPr>
            <a:picLocks noChangeAspect="1"/>
          </p:cNvPicPr>
          <p:nvPr/>
        </p:nvPicPr>
        <p:blipFill>
          <a:blip r:embed="rId5"/>
          <a:stretch>
            <a:fillRect/>
          </a:stretch>
        </p:blipFill>
        <p:spPr>
          <a:xfrm>
            <a:off x="9686330" y="65881"/>
            <a:ext cx="2044303" cy="1924050"/>
          </a:xfrm>
          <a:prstGeom prst="rect">
            <a:avLst/>
          </a:prstGeom>
        </p:spPr>
      </p:pic>
    </p:spTree>
    <p:extLst>
      <p:ext uri="{BB962C8B-B14F-4D97-AF65-F5344CB8AC3E}">
        <p14:creationId xmlns:p14="http://schemas.microsoft.com/office/powerpoint/2010/main" val="2968836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9C7E-CADD-4A83-A907-5A1C4AD33F7B}"/>
              </a:ext>
            </a:extLst>
          </p:cNvPr>
          <p:cNvSpPr>
            <a:spLocks noGrp="1"/>
          </p:cNvSpPr>
          <p:nvPr>
            <p:ph type="title"/>
          </p:nvPr>
        </p:nvSpPr>
        <p:spPr/>
        <p:txBody>
          <a:bodyPr/>
          <a:lstStyle/>
          <a:p>
            <a:r>
              <a:rPr lang="en-US" b="1" dirty="0"/>
              <a:t>References &amp; Resources</a:t>
            </a:r>
          </a:p>
        </p:txBody>
      </p:sp>
      <p:sp>
        <p:nvSpPr>
          <p:cNvPr id="3" name="Content Placeholder 2">
            <a:extLst>
              <a:ext uri="{FF2B5EF4-FFF2-40B4-BE49-F238E27FC236}">
                <a16:creationId xmlns:a16="http://schemas.microsoft.com/office/drawing/2014/main" id="{2963C87F-05C8-479B-8A0A-B36F10D09F12}"/>
              </a:ext>
            </a:extLst>
          </p:cNvPr>
          <p:cNvSpPr>
            <a:spLocks noGrp="1"/>
          </p:cNvSpPr>
          <p:nvPr>
            <p:ph idx="1"/>
          </p:nvPr>
        </p:nvSpPr>
        <p:spPr>
          <a:xfrm>
            <a:off x="461367" y="1825625"/>
            <a:ext cx="10515600" cy="4667250"/>
          </a:xfrm>
        </p:spPr>
        <p:txBody>
          <a:bodyPr>
            <a:noAutofit/>
          </a:bodyPr>
          <a:lstStyle/>
          <a:p>
            <a:pPr marL="0">
              <a:lnSpc>
                <a:spcPct val="107000"/>
              </a:lnSpc>
              <a:spcBef>
                <a:spcPts val="0"/>
              </a:spcBef>
              <a:spcAft>
                <a:spcPts val="800"/>
              </a:spcAft>
            </a:pPr>
            <a:r>
              <a:rPr lang="en-US" kern="100" dirty="0">
                <a:effectLst/>
                <a:ea typeface="Aptos" panose="020B0004020202020204" pitchFamily="34" charset="0"/>
                <a:cs typeface="Times New Roman" panose="02020603050405020304" pitchFamily="18" charset="0"/>
              </a:rPr>
              <a:t>Hand Hygiene: Do our Sanitizers Measure Up?  A. </a:t>
            </a:r>
            <a:r>
              <a:rPr lang="en-US" kern="100" dirty="0" err="1">
                <a:effectLst/>
                <a:ea typeface="Aptos" panose="020B0004020202020204" pitchFamily="34" charset="0"/>
                <a:cs typeface="Times New Roman" panose="02020603050405020304" pitchFamily="18" charset="0"/>
              </a:rPr>
              <a:t>Kinzler</a:t>
            </a:r>
            <a:r>
              <a:rPr lang="en-US" kern="100" dirty="0">
                <a:effectLst/>
                <a:ea typeface="Aptos" panose="020B0004020202020204" pitchFamily="34" charset="0"/>
                <a:cs typeface="Times New Roman" panose="02020603050405020304" pitchFamily="18" charset="0"/>
              </a:rPr>
              <a:t>, M. Durst, M. Carlson, H. Dixon, M. </a:t>
            </a:r>
            <a:r>
              <a:rPr lang="en-US" kern="100" dirty="0" err="1">
                <a:effectLst/>
                <a:ea typeface="Aptos" panose="020B0004020202020204" pitchFamily="34" charset="0"/>
                <a:cs typeface="Times New Roman" panose="02020603050405020304" pitchFamily="18" charset="0"/>
              </a:rPr>
              <a:t>Yassan</a:t>
            </a:r>
            <a:r>
              <a:rPr lang="en-US" kern="100" dirty="0">
                <a:effectLst/>
                <a:ea typeface="Aptos" panose="020B0004020202020204" pitchFamily="34" charset="0"/>
                <a:cs typeface="Times New Roman" panose="02020603050405020304" pitchFamily="18" charset="0"/>
              </a:rPr>
              <a:t>. </a:t>
            </a:r>
            <a:r>
              <a:rPr lang="en-US" u="sng" dirty="0">
                <a:solidFill>
                  <a:srgbClr val="467886"/>
                </a:solidFill>
                <a:effectLst/>
                <a:ea typeface="Aptos" panose="020B0004020202020204" pitchFamily="34" charset="0"/>
                <a:cs typeface="Times New Roman" panose="02020603050405020304" pitchFamily="18" charset="0"/>
                <a:hlinkClick r:id="rId2"/>
              </a:rPr>
              <a:t>https://doi.org/10.1016/j.ajic.2024.04.058</a:t>
            </a:r>
            <a:endParaRPr lang="en-US" kern="100" dirty="0">
              <a:effectLs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kern="100" dirty="0">
                <a:effectLst/>
                <a:ea typeface="Aptos" panose="020B0004020202020204" pitchFamily="34" charset="0"/>
                <a:cs typeface="Times New Roman" panose="02020603050405020304" pitchFamily="18" charset="0"/>
              </a:rPr>
              <a:t>Gut Guardians: Harnessing Probiotic Drinks as a Shield Against C. diff Invaders.  P. Gabriel, H. Myers, S. Martin. </a:t>
            </a:r>
            <a:r>
              <a:rPr lang="en-US" kern="100" dirty="0">
                <a:effectLst/>
                <a:ea typeface="Aptos" panose="020B0004020202020204" pitchFamily="34" charset="0"/>
                <a:cs typeface="Times New Roman" panose="02020603050405020304" pitchFamily="18" charset="0"/>
                <a:hlinkClick r:id="rId3"/>
              </a:rPr>
              <a:t>https://doi.org/10.1016/j.ajic.2024.04.013</a:t>
            </a:r>
            <a:endParaRPr lang="en-US" kern="100" dirty="0">
              <a:effectLst/>
              <a:ea typeface="Aptos" panose="020B0004020202020204" pitchFamily="34" charset="0"/>
              <a:cs typeface="Times New Roman" panose="02020603050405020304" pitchFamily="18" charset="0"/>
            </a:endParaRPr>
          </a:p>
          <a:p>
            <a:r>
              <a:rPr lang="en-US" dirty="0"/>
              <a:t>Free, online grammar checkers</a:t>
            </a:r>
          </a:p>
          <a:p>
            <a:pPr lvl="1"/>
            <a:r>
              <a:rPr lang="en-US" sz="2800" dirty="0"/>
              <a:t>Grammarly: </a:t>
            </a:r>
            <a:r>
              <a:rPr lang="en-US" sz="2800" dirty="0">
                <a:hlinkClick r:id="rId4"/>
              </a:rPr>
              <a:t>https://www.grammarly.com/grammar-check</a:t>
            </a:r>
            <a:r>
              <a:rPr lang="en-US" sz="2800" dirty="0"/>
              <a:t> </a:t>
            </a:r>
          </a:p>
          <a:p>
            <a:pPr lvl="1"/>
            <a:r>
              <a:rPr lang="en-US" sz="2800" dirty="0" err="1"/>
              <a:t>QuilBot</a:t>
            </a:r>
            <a:r>
              <a:rPr lang="en-US" sz="2800" dirty="0"/>
              <a:t>: </a:t>
            </a:r>
            <a:r>
              <a:rPr lang="en-US" sz="2800" dirty="0">
                <a:hlinkClick r:id="rId5"/>
              </a:rPr>
              <a:t>https://quillbot.com/grammar-check</a:t>
            </a:r>
            <a:r>
              <a:rPr lang="en-US" sz="2800" dirty="0"/>
              <a:t> </a:t>
            </a:r>
          </a:p>
          <a:p>
            <a:pPr marL="0">
              <a:spcBef>
                <a:spcPts val="0"/>
              </a:spcBef>
            </a:pPr>
            <a:endParaRPr lang="en-US" sz="2400" kern="100" dirty="0">
              <a:effectLst/>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4517915-8425-4E30-B03F-09C430CB4444}"/>
              </a:ext>
            </a:extLst>
          </p:cNvPr>
          <p:cNvPicPr>
            <a:picLocks noChangeAspect="1"/>
          </p:cNvPicPr>
          <p:nvPr/>
        </p:nvPicPr>
        <p:blipFill>
          <a:blip r:embed="rId6"/>
          <a:stretch>
            <a:fillRect/>
          </a:stretch>
        </p:blipFill>
        <p:spPr>
          <a:xfrm>
            <a:off x="9686330" y="65881"/>
            <a:ext cx="2044303" cy="1924050"/>
          </a:xfrm>
          <a:prstGeom prst="rect">
            <a:avLst/>
          </a:prstGeom>
        </p:spPr>
      </p:pic>
    </p:spTree>
    <p:extLst>
      <p:ext uri="{BB962C8B-B14F-4D97-AF65-F5344CB8AC3E}">
        <p14:creationId xmlns:p14="http://schemas.microsoft.com/office/powerpoint/2010/main" val="2031758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16EE-2D1B-4559-AC2B-E8483D6609FE}"/>
              </a:ext>
            </a:extLst>
          </p:cNvPr>
          <p:cNvSpPr>
            <a:spLocks noGrp="1"/>
          </p:cNvSpPr>
          <p:nvPr>
            <p:ph type="title"/>
          </p:nvPr>
        </p:nvSpPr>
        <p:spPr/>
        <p:txBody>
          <a:bodyPr/>
          <a:lstStyle/>
          <a:p>
            <a:r>
              <a:rPr lang="en-US" b="1" dirty="0"/>
              <a:t>Why Submit an Abstract?</a:t>
            </a:r>
          </a:p>
        </p:txBody>
      </p:sp>
      <p:graphicFrame>
        <p:nvGraphicFramePr>
          <p:cNvPr id="4" name="Content Placeholder 3">
            <a:extLst>
              <a:ext uri="{FF2B5EF4-FFF2-40B4-BE49-F238E27FC236}">
                <a16:creationId xmlns:a16="http://schemas.microsoft.com/office/drawing/2014/main" id="{B101E422-6B9B-439E-9BCA-9E9D4F05F8E1}"/>
              </a:ext>
            </a:extLst>
          </p:cNvPr>
          <p:cNvGraphicFramePr>
            <a:graphicFrameLocks noGrp="1"/>
          </p:cNvGraphicFramePr>
          <p:nvPr>
            <p:ph idx="1"/>
            <p:extLst>
              <p:ext uri="{D42A27DB-BD31-4B8C-83A1-F6EECF244321}">
                <p14:modId xmlns:p14="http://schemas.microsoft.com/office/powerpoint/2010/main" val="3879097128"/>
              </p:ext>
            </p:extLst>
          </p:nvPr>
        </p:nvGraphicFramePr>
        <p:xfrm>
          <a:off x="933450" y="214153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880382B5-4CCD-4AAA-B36A-3508F6795DCA}"/>
              </a:ext>
            </a:extLst>
          </p:cNvPr>
          <p:cNvGrpSpPr/>
          <p:nvPr/>
        </p:nvGrpSpPr>
        <p:grpSpPr>
          <a:xfrm>
            <a:off x="933450" y="2141537"/>
            <a:ext cx="3338513" cy="2044701"/>
            <a:chOff x="933450" y="2141537"/>
            <a:chExt cx="3338513" cy="2044701"/>
          </a:xfrm>
        </p:grpSpPr>
        <p:sp>
          <p:nvSpPr>
            <p:cNvPr id="6" name="Rectangle 5">
              <a:extLst>
                <a:ext uri="{FF2B5EF4-FFF2-40B4-BE49-F238E27FC236}">
                  <a16:creationId xmlns:a16="http://schemas.microsoft.com/office/drawing/2014/main" id="{7639B3A0-D06B-45E3-9B3E-D15B3DC15346}"/>
                </a:ext>
              </a:extLst>
            </p:cNvPr>
            <p:cNvSpPr/>
            <p:nvPr/>
          </p:nvSpPr>
          <p:spPr>
            <a:xfrm>
              <a:off x="933450" y="2141537"/>
              <a:ext cx="3338513" cy="2044701"/>
            </a:xfrm>
            <a:prstGeom prst="rect">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5" name="Picture 4">
              <a:extLst>
                <a:ext uri="{FF2B5EF4-FFF2-40B4-BE49-F238E27FC236}">
                  <a16:creationId xmlns:a16="http://schemas.microsoft.com/office/drawing/2014/main" id="{9A73848A-A677-47C2-A199-570C1B876CC6}"/>
                </a:ext>
              </a:extLst>
            </p:cNvPr>
            <p:cNvPicPr>
              <a:picLocks noChangeAspect="1"/>
            </p:cNvPicPr>
            <p:nvPr/>
          </p:nvPicPr>
          <p:blipFill>
            <a:blip r:embed="rId8"/>
            <a:stretch>
              <a:fillRect/>
            </a:stretch>
          </p:blipFill>
          <p:spPr>
            <a:xfrm>
              <a:off x="2109787" y="2501105"/>
              <a:ext cx="1336958" cy="1325563"/>
            </a:xfrm>
            <a:prstGeom prst="rect">
              <a:avLst/>
            </a:prstGeom>
          </p:spPr>
        </p:pic>
      </p:grpSp>
      <p:grpSp>
        <p:nvGrpSpPr>
          <p:cNvPr id="8" name="Group 7">
            <a:extLst>
              <a:ext uri="{FF2B5EF4-FFF2-40B4-BE49-F238E27FC236}">
                <a16:creationId xmlns:a16="http://schemas.microsoft.com/office/drawing/2014/main" id="{BC28875C-22F4-459E-AADF-8E0C12E0893D}"/>
              </a:ext>
            </a:extLst>
          </p:cNvPr>
          <p:cNvGrpSpPr/>
          <p:nvPr/>
        </p:nvGrpSpPr>
        <p:grpSpPr>
          <a:xfrm>
            <a:off x="4521993" y="2141537"/>
            <a:ext cx="3338513" cy="2044701"/>
            <a:chOff x="933450" y="2141537"/>
            <a:chExt cx="3338513" cy="2044701"/>
          </a:xfrm>
        </p:grpSpPr>
        <p:sp>
          <p:nvSpPr>
            <p:cNvPr id="9" name="Rectangle 8">
              <a:extLst>
                <a:ext uri="{FF2B5EF4-FFF2-40B4-BE49-F238E27FC236}">
                  <a16:creationId xmlns:a16="http://schemas.microsoft.com/office/drawing/2014/main" id="{A1E17ED4-307E-47C2-B73B-7755B86B6959}"/>
                </a:ext>
              </a:extLst>
            </p:cNvPr>
            <p:cNvSpPr/>
            <p:nvPr/>
          </p:nvSpPr>
          <p:spPr>
            <a:xfrm>
              <a:off x="933450" y="2141537"/>
              <a:ext cx="3338513" cy="2044701"/>
            </a:xfrm>
            <a:prstGeom prst="rect">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10" name="Picture 9">
              <a:extLst>
                <a:ext uri="{FF2B5EF4-FFF2-40B4-BE49-F238E27FC236}">
                  <a16:creationId xmlns:a16="http://schemas.microsoft.com/office/drawing/2014/main" id="{B861FA56-1CE0-4D39-AA7C-935175B2B5F3}"/>
                </a:ext>
              </a:extLst>
            </p:cNvPr>
            <p:cNvPicPr>
              <a:picLocks noChangeAspect="1"/>
            </p:cNvPicPr>
            <p:nvPr/>
          </p:nvPicPr>
          <p:blipFill>
            <a:blip r:embed="rId8"/>
            <a:stretch>
              <a:fillRect/>
            </a:stretch>
          </p:blipFill>
          <p:spPr>
            <a:xfrm>
              <a:off x="2109787" y="2501105"/>
              <a:ext cx="1336958" cy="1325563"/>
            </a:xfrm>
            <a:prstGeom prst="rect">
              <a:avLst/>
            </a:prstGeom>
          </p:spPr>
        </p:pic>
      </p:grpSp>
      <p:grpSp>
        <p:nvGrpSpPr>
          <p:cNvPr id="11" name="Group 10">
            <a:extLst>
              <a:ext uri="{FF2B5EF4-FFF2-40B4-BE49-F238E27FC236}">
                <a16:creationId xmlns:a16="http://schemas.microsoft.com/office/drawing/2014/main" id="{6264CB95-8E6E-41B7-A85E-E04D80C4ED2B}"/>
              </a:ext>
            </a:extLst>
          </p:cNvPr>
          <p:cNvGrpSpPr/>
          <p:nvPr/>
        </p:nvGrpSpPr>
        <p:grpSpPr>
          <a:xfrm>
            <a:off x="8110536" y="2141535"/>
            <a:ext cx="3338513" cy="2044701"/>
            <a:chOff x="933450" y="2141537"/>
            <a:chExt cx="3338513" cy="2044701"/>
          </a:xfrm>
        </p:grpSpPr>
        <p:sp>
          <p:nvSpPr>
            <p:cNvPr id="12" name="Rectangle 11">
              <a:extLst>
                <a:ext uri="{FF2B5EF4-FFF2-40B4-BE49-F238E27FC236}">
                  <a16:creationId xmlns:a16="http://schemas.microsoft.com/office/drawing/2014/main" id="{D79D0E48-29AC-4CD6-BA6E-8FD4DF9F52D7}"/>
                </a:ext>
              </a:extLst>
            </p:cNvPr>
            <p:cNvSpPr/>
            <p:nvPr/>
          </p:nvSpPr>
          <p:spPr>
            <a:xfrm>
              <a:off x="933450" y="2141537"/>
              <a:ext cx="3338513" cy="2044701"/>
            </a:xfrm>
            <a:prstGeom prst="rect">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13" name="Picture 12">
              <a:extLst>
                <a:ext uri="{FF2B5EF4-FFF2-40B4-BE49-F238E27FC236}">
                  <a16:creationId xmlns:a16="http://schemas.microsoft.com/office/drawing/2014/main" id="{A4EBE908-F146-494C-B727-39AD07E31B05}"/>
                </a:ext>
              </a:extLst>
            </p:cNvPr>
            <p:cNvPicPr>
              <a:picLocks noChangeAspect="1"/>
            </p:cNvPicPr>
            <p:nvPr/>
          </p:nvPicPr>
          <p:blipFill>
            <a:blip r:embed="rId8"/>
            <a:stretch>
              <a:fillRect/>
            </a:stretch>
          </p:blipFill>
          <p:spPr>
            <a:xfrm>
              <a:off x="2109787" y="2501105"/>
              <a:ext cx="1336958" cy="1325563"/>
            </a:xfrm>
            <a:prstGeom prst="rect">
              <a:avLst/>
            </a:prstGeom>
          </p:spPr>
        </p:pic>
      </p:grpSp>
      <p:grpSp>
        <p:nvGrpSpPr>
          <p:cNvPr id="14" name="Group 13">
            <a:extLst>
              <a:ext uri="{FF2B5EF4-FFF2-40B4-BE49-F238E27FC236}">
                <a16:creationId xmlns:a16="http://schemas.microsoft.com/office/drawing/2014/main" id="{F63E34D0-2A93-4DCC-A75A-C1D76E3FF440}"/>
              </a:ext>
            </a:extLst>
          </p:cNvPr>
          <p:cNvGrpSpPr/>
          <p:nvPr/>
        </p:nvGrpSpPr>
        <p:grpSpPr>
          <a:xfrm>
            <a:off x="2757487" y="4431502"/>
            <a:ext cx="3338513" cy="2044701"/>
            <a:chOff x="933450" y="2141537"/>
            <a:chExt cx="3338513" cy="2044701"/>
          </a:xfrm>
        </p:grpSpPr>
        <p:sp>
          <p:nvSpPr>
            <p:cNvPr id="15" name="Rectangle 14">
              <a:extLst>
                <a:ext uri="{FF2B5EF4-FFF2-40B4-BE49-F238E27FC236}">
                  <a16:creationId xmlns:a16="http://schemas.microsoft.com/office/drawing/2014/main" id="{7EA97F84-715B-45B1-9CA4-88AB3890A876}"/>
                </a:ext>
              </a:extLst>
            </p:cNvPr>
            <p:cNvSpPr/>
            <p:nvPr/>
          </p:nvSpPr>
          <p:spPr>
            <a:xfrm>
              <a:off x="933450" y="2141537"/>
              <a:ext cx="3338513" cy="2044701"/>
            </a:xfrm>
            <a:prstGeom prst="rect">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16" name="Picture 15">
              <a:extLst>
                <a:ext uri="{FF2B5EF4-FFF2-40B4-BE49-F238E27FC236}">
                  <a16:creationId xmlns:a16="http://schemas.microsoft.com/office/drawing/2014/main" id="{92DBD679-F6EB-4876-B21F-0DB431350F58}"/>
                </a:ext>
              </a:extLst>
            </p:cNvPr>
            <p:cNvPicPr>
              <a:picLocks noChangeAspect="1"/>
            </p:cNvPicPr>
            <p:nvPr/>
          </p:nvPicPr>
          <p:blipFill>
            <a:blip r:embed="rId8"/>
            <a:stretch>
              <a:fillRect/>
            </a:stretch>
          </p:blipFill>
          <p:spPr>
            <a:xfrm>
              <a:off x="2109787" y="2501105"/>
              <a:ext cx="1336958" cy="1325563"/>
            </a:xfrm>
            <a:prstGeom prst="rect">
              <a:avLst/>
            </a:prstGeom>
          </p:spPr>
        </p:pic>
      </p:grpSp>
      <p:grpSp>
        <p:nvGrpSpPr>
          <p:cNvPr id="17" name="Group 16">
            <a:extLst>
              <a:ext uri="{FF2B5EF4-FFF2-40B4-BE49-F238E27FC236}">
                <a16:creationId xmlns:a16="http://schemas.microsoft.com/office/drawing/2014/main" id="{4B0E2C82-A436-4992-80E2-3537E7A8F61B}"/>
              </a:ext>
            </a:extLst>
          </p:cNvPr>
          <p:cNvGrpSpPr/>
          <p:nvPr/>
        </p:nvGrpSpPr>
        <p:grpSpPr>
          <a:xfrm>
            <a:off x="6366809" y="4448174"/>
            <a:ext cx="3338513" cy="2044701"/>
            <a:chOff x="933450" y="2141537"/>
            <a:chExt cx="3338513" cy="2044701"/>
          </a:xfrm>
        </p:grpSpPr>
        <p:sp>
          <p:nvSpPr>
            <p:cNvPr id="18" name="Rectangle 17">
              <a:extLst>
                <a:ext uri="{FF2B5EF4-FFF2-40B4-BE49-F238E27FC236}">
                  <a16:creationId xmlns:a16="http://schemas.microsoft.com/office/drawing/2014/main" id="{2E46ACC4-A7E8-4BFB-85F9-0D31375D537B}"/>
                </a:ext>
              </a:extLst>
            </p:cNvPr>
            <p:cNvSpPr/>
            <p:nvPr/>
          </p:nvSpPr>
          <p:spPr>
            <a:xfrm>
              <a:off x="933450" y="2141537"/>
              <a:ext cx="3338513" cy="2044701"/>
            </a:xfrm>
            <a:prstGeom prst="rect">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pic>
          <p:nvPicPr>
            <p:cNvPr id="19" name="Picture 18">
              <a:extLst>
                <a:ext uri="{FF2B5EF4-FFF2-40B4-BE49-F238E27FC236}">
                  <a16:creationId xmlns:a16="http://schemas.microsoft.com/office/drawing/2014/main" id="{63C6F6A6-EBA3-4291-8AAC-C427AACB624B}"/>
                </a:ext>
              </a:extLst>
            </p:cNvPr>
            <p:cNvPicPr>
              <a:picLocks noChangeAspect="1"/>
            </p:cNvPicPr>
            <p:nvPr/>
          </p:nvPicPr>
          <p:blipFill>
            <a:blip r:embed="rId8"/>
            <a:stretch>
              <a:fillRect/>
            </a:stretch>
          </p:blipFill>
          <p:spPr>
            <a:xfrm>
              <a:off x="2109787" y="2501105"/>
              <a:ext cx="1336958" cy="1325563"/>
            </a:xfrm>
            <a:prstGeom prst="rect">
              <a:avLst/>
            </a:prstGeom>
          </p:spPr>
        </p:pic>
      </p:grpSp>
    </p:spTree>
    <p:extLst>
      <p:ext uri="{BB962C8B-B14F-4D97-AF65-F5344CB8AC3E}">
        <p14:creationId xmlns:p14="http://schemas.microsoft.com/office/powerpoint/2010/main" val="396623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nodeType="clickEffect">
                                  <p:stCondLst>
                                    <p:cond delay="0"/>
                                  </p:stCondLst>
                                  <p:childTnLst>
                                    <p:animEffect transition="out" filter="barn(inVertical)">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16EE-2D1B-4559-AC2B-E8483D6609FE}"/>
              </a:ext>
            </a:extLst>
          </p:cNvPr>
          <p:cNvSpPr>
            <a:spLocks noGrp="1"/>
          </p:cNvSpPr>
          <p:nvPr>
            <p:ph type="title"/>
          </p:nvPr>
        </p:nvSpPr>
        <p:spPr>
          <a:xfrm>
            <a:off x="776288" y="169069"/>
            <a:ext cx="10515600" cy="1325563"/>
          </a:xfrm>
        </p:spPr>
        <p:txBody>
          <a:bodyPr/>
          <a:lstStyle/>
          <a:p>
            <a:r>
              <a:rPr lang="en-US" b="1" dirty="0"/>
              <a:t>APIC Submission: Do’s and Don’ts</a:t>
            </a:r>
          </a:p>
        </p:txBody>
      </p:sp>
      <p:graphicFrame>
        <p:nvGraphicFramePr>
          <p:cNvPr id="7" name="Content Placeholder 6">
            <a:extLst>
              <a:ext uri="{FF2B5EF4-FFF2-40B4-BE49-F238E27FC236}">
                <a16:creationId xmlns:a16="http://schemas.microsoft.com/office/drawing/2014/main" id="{D831301B-DF5D-4A35-9CBC-AE48AED28D05}"/>
              </a:ext>
            </a:extLst>
          </p:cNvPr>
          <p:cNvGraphicFramePr>
            <a:graphicFrameLocks noGrp="1"/>
          </p:cNvGraphicFramePr>
          <p:nvPr>
            <p:ph idx="1"/>
            <p:extLst>
              <p:ext uri="{D42A27DB-BD31-4B8C-83A1-F6EECF244321}">
                <p14:modId xmlns:p14="http://schemas.microsoft.com/office/powerpoint/2010/main" val="3399073824"/>
              </p:ext>
            </p:extLst>
          </p:nvPr>
        </p:nvGraphicFramePr>
        <p:xfrm>
          <a:off x="695324" y="1321599"/>
          <a:ext cx="10801352" cy="5404618"/>
        </p:xfrm>
        <a:graphic>
          <a:graphicData uri="http://schemas.openxmlformats.org/drawingml/2006/table">
            <a:tbl>
              <a:tblPr firstRow="1" bandRow="1">
                <a:tableStyleId>{93296810-A885-4BE3-A3E7-6D5BEEA58F35}</a:tableStyleId>
              </a:tblPr>
              <a:tblGrid>
                <a:gridCol w="5400676">
                  <a:extLst>
                    <a:ext uri="{9D8B030D-6E8A-4147-A177-3AD203B41FA5}">
                      <a16:colId xmlns:a16="http://schemas.microsoft.com/office/drawing/2014/main" val="2526782898"/>
                    </a:ext>
                  </a:extLst>
                </a:gridCol>
                <a:gridCol w="5400676">
                  <a:extLst>
                    <a:ext uri="{9D8B030D-6E8A-4147-A177-3AD203B41FA5}">
                      <a16:colId xmlns:a16="http://schemas.microsoft.com/office/drawing/2014/main" val="536098865"/>
                    </a:ext>
                  </a:extLst>
                </a:gridCol>
              </a:tblGrid>
              <a:tr h="536923">
                <a:tc>
                  <a:txBody>
                    <a:bodyPr/>
                    <a:lstStyle/>
                    <a:p>
                      <a:endParaRPr lang="en-US" dirty="0"/>
                    </a:p>
                  </a:txBody>
                  <a:tcPr/>
                </a:tc>
                <a:tc>
                  <a:txBody>
                    <a:bodyPr/>
                    <a:lstStyle/>
                    <a:p>
                      <a:endParaRPr lang="en-US" dirty="0"/>
                    </a:p>
                  </a:txBody>
                  <a:tcPr>
                    <a:solidFill>
                      <a:srgbClr val="C00000"/>
                    </a:solidFill>
                  </a:tcPr>
                </a:tc>
                <a:extLst>
                  <a:ext uri="{0D108BD9-81ED-4DB2-BD59-A6C34878D82A}">
                    <a16:rowId xmlns:a16="http://schemas.microsoft.com/office/drawing/2014/main" val="2283041443"/>
                  </a:ext>
                </a:extLst>
              </a:tr>
              <a:tr h="639784">
                <a:tc>
                  <a:txBody>
                    <a:bodyPr/>
                    <a:lstStyle/>
                    <a:p>
                      <a:r>
                        <a:rPr lang="en-US" sz="2000" b="0" dirty="0"/>
                        <a:t>Spell out acronyms even common ones like “IP”, “CDC”, “CAUTI”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Skip out on reading the submission guidelines!</a:t>
                      </a:r>
                    </a:p>
                  </a:txBody>
                  <a:tcPr>
                    <a:solidFill>
                      <a:srgbClr val="F2C5C0"/>
                    </a:solidFill>
                  </a:tcPr>
                </a:tc>
                <a:extLst>
                  <a:ext uri="{0D108BD9-81ED-4DB2-BD59-A6C34878D82A}">
                    <a16:rowId xmlns:a16="http://schemas.microsoft.com/office/drawing/2014/main" val="3662837040"/>
                  </a:ext>
                </a:extLst>
              </a:tr>
              <a:tr h="639784">
                <a:tc>
                  <a:txBody>
                    <a:bodyPr/>
                    <a:lstStyle/>
                    <a:p>
                      <a:r>
                        <a:rPr lang="en-US" sz="2000" b="0" dirty="0"/>
                        <a:t>Remove facility names and any identifiers, brands, or trades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Include bulleted lists, tables, or figures</a:t>
                      </a:r>
                    </a:p>
                    <a:p>
                      <a:endParaRPr lang="en-US" sz="2000" b="0" dirty="0"/>
                    </a:p>
                  </a:txBody>
                  <a:tcPr>
                    <a:lnB w="12700" cmpd="sng">
                      <a:noFill/>
                    </a:lnB>
                    <a:solidFill>
                      <a:srgbClr val="F7E5E3"/>
                    </a:solidFill>
                  </a:tcPr>
                </a:tc>
                <a:extLst>
                  <a:ext uri="{0D108BD9-81ED-4DB2-BD59-A6C34878D82A}">
                    <a16:rowId xmlns:a16="http://schemas.microsoft.com/office/drawing/2014/main" val="926176454"/>
                  </a:ext>
                </a:extLst>
              </a:tr>
              <a:tr h="639784">
                <a:tc>
                  <a:txBody>
                    <a:bodyPr/>
                    <a:lstStyle/>
                    <a:p>
                      <a:r>
                        <a:rPr lang="en-US" sz="2000" b="0" dirty="0"/>
                        <a:t>Write in English only</a:t>
                      </a:r>
                    </a:p>
                  </a:txBody>
                  <a:tcPr/>
                </a:tc>
                <a:tc>
                  <a:txBody>
                    <a:bodyPr/>
                    <a:lstStyle/>
                    <a:p>
                      <a:r>
                        <a:rPr lang="en-US" sz="2000" b="0" dirty="0"/>
                        <a:t>Write in incomplete sentences or use first person anecdotes</a:t>
                      </a:r>
                    </a:p>
                  </a:txBody>
                  <a:tcPr>
                    <a:lnT w="12700" cmpd="sng">
                      <a:noFill/>
                    </a:lnT>
                    <a:lnB w="12700" cmpd="sng">
                      <a:noFill/>
                    </a:lnB>
                    <a:solidFill>
                      <a:srgbClr val="F2C5C0"/>
                    </a:solidFill>
                  </a:tcPr>
                </a:tc>
                <a:extLst>
                  <a:ext uri="{0D108BD9-81ED-4DB2-BD59-A6C34878D82A}">
                    <a16:rowId xmlns:a16="http://schemas.microsoft.com/office/drawing/2014/main" val="4268552391"/>
                  </a:ext>
                </a:extLst>
              </a:tr>
              <a:tr h="917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Write out three learning objectives</a:t>
                      </a:r>
                    </a:p>
                    <a:p>
                      <a:endParaRPr lang="en-US" sz="2000" b="0" dirty="0"/>
                    </a:p>
                  </a:txBody>
                  <a:tcPr>
                    <a:lnR w="12700" cmpd="sng">
                      <a:noFill/>
                    </a:lnR>
                  </a:tcPr>
                </a:tc>
                <a:tc>
                  <a:txBody>
                    <a:bodyPr/>
                    <a:lstStyle/>
                    <a:p>
                      <a:r>
                        <a:rPr lang="en-US" sz="2000" b="0" dirty="0"/>
                        <a:t>Do not submit an abstract that has been previously published or presented at a national or international conference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5E3"/>
                    </a:solidFill>
                  </a:tcPr>
                </a:tc>
                <a:extLst>
                  <a:ext uri="{0D108BD9-81ED-4DB2-BD59-A6C34878D82A}">
                    <a16:rowId xmlns:a16="http://schemas.microsoft.com/office/drawing/2014/main" val="2658528968"/>
                  </a:ext>
                </a:extLst>
              </a:tr>
              <a:tr h="917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Keep it within the word limit (300 words, excluding the title)! </a:t>
                      </a:r>
                    </a:p>
                    <a:p>
                      <a:endParaRPr lang="en-US" sz="2000" b="0" dirty="0"/>
                    </a:p>
                  </a:txBody>
                  <a:tcPr>
                    <a:lnR w="12700" cmpd="sng">
                      <a:noFill/>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Forget to screen your abstract for spelling and grammatical errors with FREE software!</a:t>
                      </a:r>
                    </a:p>
                    <a:p>
                      <a:endParaRPr lang="en-US" sz="20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C5C0"/>
                    </a:solidFill>
                  </a:tcPr>
                </a:tc>
                <a:extLst>
                  <a:ext uri="{0D108BD9-81ED-4DB2-BD59-A6C34878D82A}">
                    <a16:rowId xmlns:a16="http://schemas.microsoft.com/office/drawing/2014/main" val="4141984006"/>
                  </a:ext>
                </a:extLst>
              </a:tr>
              <a:tr h="7528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Have a co-worker or peer review for clarity and adherence to the submission guidelines</a:t>
                      </a:r>
                    </a:p>
                  </a:txBody>
                  <a:tcPr>
                    <a:lnR w="12700" cmpd="sng">
                      <a:noFill/>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Let the deadline pass!! </a:t>
                      </a:r>
                    </a:p>
                    <a:p>
                      <a:endParaRPr lang="en-US" sz="20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E5E3"/>
                    </a:solidFill>
                  </a:tcPr>
                </a:tc>
                <a:extLst>
                  <a:ext uri="{0D108BD9-81ED-4DB2-BD59-A6C34878D82A}">
                    <a16:rowId xmlns:a16="http://schemas.microsoft.com/office/drawing/2014/main" val="3477370313"/>
                  </a:ext>
                </a:extLst>
              </a:tr>
            </a:tbl>
          </a:graphicData>
        </a:graphic>
      </p:graphicFrame>
      <p:pic>
        <p:nvPicPr>
          <p:cNvPr id="9" name="Picture 8">
            <a:extLst>
              <a:ext uri="{FF2B5EF4-FFF2-40B4-BE49-F238E27FC236}">
                <a16:creationId xmlns:a16="http://schemas.microsoft.com/office/drawing/2014/main" id="{8A15AEFC-D76A-4C31-AC70-42DDD826FFA1}"/>
              </a:ext>
            </a:extLst>
          </p:cNvPr>
          <p:cNvPicPr>
            <a:picLocks noChangeAspect="1"/>
          </p:cNvPicPr>
          <p:nvPr/>
        </p:nvPicPr>
        <p:blipFill>
          <a:blip r:embed="rId3"/>
          <a:stretch>
            <a:fillRect/>
          </a:stretch>
        </p:blipFill>
        <p:spPr>
          <a:xfrm>
            <a:off x="7962443" y="1168551"/>
            <a:ext cx="1505408" cy="655580"/>
          </a:xfrm>
          <a:prstGeom prst="rect">
            <a:avLst/>
          </a:prstGeom>
        </p:spPr>
      </p:pic>
      <p:pic>
        <p:nvPicPr>
          <p:cNvPr id="10" name="Picture 9">
            <a:extLst>
              <a:ext uri="{FF2B5EF4-FFF2-40B4-BE49-F238E27FC236}">
                <a16:creationId xmlns:a16="http://schemas.microsoft.com/office/drawing/2014/main" id="{FDBE8B74-9B2F-4E1D-BE1A-E6502A07AFFF}"/>
              </a:ext>
            </a:extLst>
          </p:cNvPr>
          <p:cNvPicPr>
            <a:picLocks noChangeAspect="1"/>
          </p:cNvPicPr>
          <p:nvPr/>
        </p:nvPicPr>
        <p:blipFill>
          <a:blip r:embed="rId4"/>
          <a:stretch>
            <a:fillRect/>
          </a:stretch>
        </p:blipFill>
        <p:spPr>
          <a:xfrm>
            <a:off x="2519361" y="1238267"/>
            <a:ext cx="1505408" cy="621588"/>
          </a:xfrm>
          <a:prstGeom prst="rect">
            <a:avLst/>
          </a:prstGeom>
        </p:spPr>
      </p:pic>
      <p:sp>
        <p:nvSpPr>
          <p:cNvPr id="12" name="Rectangle 11">
            <a:extLst>
              <a:ext uri="{FF2B5EF4-FFF2-40B4-BE49-F238E27FC236}">
                <a16:creationId xmlns:a16="http://schemas.microsoft.com/office/drawing/2014/main" id="{D9757518-797B-47E6-BAF1-1874D1711C88}"/>
              </a:ext>
            </a:extLst>
          </p:cNvPr>
          <p:cNvSpPr/>
          <p:nvPr/>
        </p:nvSpPr>
        <p:spPr>
          <a:xfrm>
            <a:off x="695324" y="1232659"/>
            <a:ext cx="10882316" cy="5493558"/>
          </a:xfrm>
          <a:prstGeom prst="rect">
            <a:avLst/>
          </a:prstGeom>
          <a:ln w="57150">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APIC Abstract Submission Quick Facts:</a:t>
            </a:r>
          </a:p>
          <a:p>
            <a:pPr algn="ctr"/>
            <a:endParaRPr lang="en-US" sz="3200" b="1" dirty="0"/>
          </a:p>
          <a:p>
            <a:pPr marL="457200" indent="-457200" algn="ctr">
              <a:buFont typeface="Arial" panose="020B0604020202020204" pitchFamily="34" charset="0"/>
              <a:buChar char="•"/>
            </a:pPr>
            <a:r>
              <a:rPr lang="en-US" sz="3200" dirty="0"/>
              <a:t>~360 abstract proposals are submitted; ~150 are accepted</a:t>
            </a:r>
            <a:br>
              <a:rPr lang="en-US" sz="3200" dirty="0"/>
            </a:br>
            <a:endParaRPr lang="en-US" sz="3200" dirty="0"/>
          </a:p>
          <a:p>
            <a:pPr marL="457200" indent="-457200" algn="ctr">
              <a:buFont typeface="Arial" panose="020B0604020202020204" pitchFamily="34" charset="0"/>
              <a:buChar char="•"/>
            </a:pPr>
            <a:r>
              <a:rPr lang="en-US" sz="3200" dirty="0"/>
              <a:t>~50% of abstracts are rejected for not following submission guidelines</a:t>
            </a:r>
          </a:p>
          <a:p>
            <a:pPr algn="ctr"/>
            <a:endParaRPr lang="en-US" dirty="0"/>
          </a:p>
        </p:txBody>
      </p:sp>
    </p:spTree>
    <p:extLst>
      <p:ext uri="{BB962C8B-B14F-4D97-AF65-F5344CB8AC3E}">
        <p14:creationId xmlns:p14="http://schemas.microsoft.com/office/powerpoint/2010/main" val="209056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16EE-2D1B-4559-AC2B-E8483D6609FE}"/>
              </a:ext>
            </a:extLst>
          </p:cNvPr>
          <p:cNvSpPr>
            <a:spLocks noGrp="1"/>
          </p:cNvSpPr>
          <p:nvPr>
            <p:ph type="title"/>
          </p:nvPr>
        </p:nvSpPr>
        <p:spPr/>
        <p:txBody>
          <a:bodyPr/>
          <a:lstStyle/>
          <a:p>
            <a:r>
              <a:rPr lang="en-US" b="1" dirty="0"/>
              <a:t>Abstract Structure 101</a:t>
            </a:r>
          </a:p>
        </p:txBody>
      </p:sp>
      <p:graphicFrame>
        <p:nvGraphicFramePr>
          <p:cNvPr id="4" name="Content Placeholder 3">
            <a:extLst>
              <a:ext uri="{FF2B5EF4-FFF2-40B4-BE49-F238E27FC236}">
                <a16:creationId xmlns:a16="http://schemas.microsoft.com/office/drawing/2014/main" id="{FC83CE5B-A1C8-45BF-91D6-295AA7200386}"/>
              </a:ext>
            </a:extLst>
          </p:cNvPr>
          <p:cNvGraphicFramePr>
            <a:graphicFrameLocks noGrp="1"/>
          </p:cNvGraphicFramePr>
          <p:nvPr>
            <p:ph idx="1"/>
            <p:extLst>
              <p:ext uri="{D42A27DB-BD31-4B8C-83A1-F6EECF244321}">
                <p14:modId xmlns:p14="http://schemas.microsoft.com/office/powerpoint/2010/main" val="2761350600"/>
              </p:ext>
            </p:extLst>
          </p:nvPr>
        </p:nvGraphicFramePr>
        <p:xfrm>
          <a:off x="838199" y="1528763"/>
          <a:ext cx="10634663"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76156EE-7F0E-483F-9CD8-1BCFB6F238F0}"/>
              </a:ext>
            </a:extLst>
          </p:cNvPr>
          <p:cNvPicPr>
            <a:picLocks noChangeAspect="1"/>
          </p:cNvPicPr>
          <p:nvPr/>
        </p:nvPicPr>
        <p:blipFill>
          <a:blip r:embed="rId8"/>
          <a:stretch>
            <a:fillRect/>
          </a:stretch>
        </p:blipFill>
        <p:spPr>
          <a:xfrm>
            <a:off x="10083000" y="365125"/>
            <a:ext cx="1569680" cy="1504951"/>
          </a:xfrm>
          <a:prstGeom prst="rect">
            <a:avLst/>
          </a:prstGeom>
        </p:spPr>
      </p:pic>
    </p:spTree>
    <p:extLst>
      <p:ext uri="{BB962C8B-B14F-4D97-AF65-F5344CB8AC3E}">
        <p14:creationId xmlns:p14="http://schemas.microsoft.com/office/powerpoint/2010/main" val="215060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1520-C466-F64F-5C68-41C2C5D3759E}"/>
              </a:ext>
            </a:extLst>
          </p:cNvPr>
          <p:cNvSpPr>
            <a:spLocks noGrp="1"/>
          </p:cNvSpPr>
          <p:nvPr>
            <p:ph type="title"/>
          </p:nvPr>
        </p:nvSpPr>
        <p:spPr>
          <a:xfrm>
            <a:off x="838200" y="365126"/>
            <a:ext cx="6002867" cy="786342"/>
          </a:xfrm>
        </p:spPr>
        <p:txBody>
          <a:bodyPr/>
          <a:lstStyle/>
          <a:p>
            <a:r>
              <a:rPr lang="en-US" b="1" dirty="0"/>
              <a:t>Word Count Conundrum</a:t>
            </a:r>
          </a:p>
        </p:txBody>
      </p:sp>
      <p:sp>
        <p:nvSpPr>
          <p:cNvPr id="3" name="Content Placeholder 2">
            <a:extLst>
              <a:ext uri="{FF2B5EF4-FFF2-40B4-BE49-F238E27FC236}">
                <a16:creationId xmlns:a16="http://schemas.microsoft.com/office/drawing/2014/main" id="{9FD4F525-B91E-0680-ED4D-5E3CD9F47F95}"/>
              </a:ext>
            </a:extLst>
          </p:cNvPr>
          <p:cNvSpPr>
            <a:spLocks noGrp="1"/>
          </p:cNvSpPr>
          <p:nvPr>
            <p:ph idx="1"/>
          </p:nvPr>
        </p:nvSpPr>
        <p:spPr>
          <a:xfrm>
            <a:off x="838200" y="1825625"/>
            <a:ext cx="7260315" cy="4351338"/>
          </a:xfrm>
        </p:spPr>
        <p:txBody>
          <a:bodyPr>
            <a:normAutofit lnSpcReduction="10000"/>
          </a:bodyPr>
          <a:lstStyle/>
          <a:p>
            <a:pPr lvl="1"/>
            <a:r>
              <a:rPr lang="en-US" dirty="0"/>
              <a:t>Use acronyms after you have spelled out the term once </a:t>
            </a:r>
          </a:p>
          <a:p>
            <a:pPr marL="457200" lvl="1" indent="0">
              <a:buNone/>
            </a:pPr>
            <a:endParaRPr lang="en-US" dirty="0"/>
          </a:p>
          <a:p>
            <a:pPr lvl="1"/>
            <a:r>
              <a:rPr lang="en-US" dirty="0"/>
              <a:t>Ensure you have covered the basics/requirements</a:t>
            </a:r>
          </a:p>
          <a:p>
            <a:pPr marL="457200" lvl="1" indent="0">
              <a:buNone/>
            </a:pPr>
            <a:endParaRPr lang="en-US" dirty="0"/>
          </a:p>
          <a:p>
            <a:pPr lvl="1"/>
            <a:r>
              <a:rPr lang="en-US" dirty="0"/>
              <a:t>Limit the number of methods in the abstract and provide the most important results that are relative to the methods described</a:t>
            </a:r>
          </a:p>
          <a:p>
            <a:pPr marL="457200" lvl="1" indent="0">
              <a:buNone/>
            </a:pPr>
            <a:endParaRPr lang="en-US" dirty="0"/>
          </a:p>
          <a:p>
            <a:pPr lvl="1"/>
            <a:r>
              <a:rPr lang="en-US" dirty="0"/>
              <a:t>Once accepted for presentation you can add back the rest of your methods and results to the poster/presentation</a:t>
            </a:r>
          </a:p>
          <a:p>
            <a:pPr lvl="1"/>
            <a:endParaRPr lang="en-US" dirty="0"/>
          </a:p>
        </p:txBody>
      </p:sp>
      <p:pic>
        <p:nvPicPr>
          <p:cNvPr id="5" name="Picture 4">
            <a:extLst>
              <a:ext uri="{FF2B5EF4-FFF2-40B4-BE49-F238E27FC236}">
                <a16:creationId xmlns:a16="http://schemas.microsoft.com/office/drawing/2014/main" id="{0EF22A32-AB6D-F55E-211B-B6C2409B9A75}"/>
              </a:ext>
            </a:extLst>
          </p:cNvPr>
          <p:cNvPicPr>
            <a:picLocks noChangeAspect="1"/>
          </p:cNvPicPr>
          <p:nvPr/>
        </p:nvPicPr>
        <p:blipFill>
          <a:blip r:embed="rId2"/>
          <a:stretch>
            <a:fillRect/>
          </a:stretch>
        </p:blipFill>
        <p:spPr>
          <a:xfrm>
            <a:off x="8240889" y="58031"/>
            <a:ext cx="3808737" cy="2098147"/>
          </a:xfrm>
          <a:prstGeom prst="rect">
            <a:avLst/>
          </a:prstGeom>
        </p:spPr>
      </p:pic>
      <p:sp>
        <p:nvSpPr>
          <p:cNvPr id="7" name="TextBox 6">
            <a:extLst>
              <a:ext uri="{FF2B5EF4-FFF2-40B4-BE49-F238E27FC236}">
                <a16:creationId xmlns:a16="http://schemas.microsoft.com/office/drawing/2014/main" id="{716526F9-EF1E-2330-7F54-467A628B5BA4}"/>
              </a:ext>
            </a:extLst>
          </p:cNvPr>
          <p:cNvSpPr txBox="1"/>
          <p:nvPr/>
        </p:nvSpPr>
        <p:spPr>
          <a:xfrm>
            <a:off x="8997244" y="2156178"/>
            <a:ext cx="3194756" cy="369332"/>
          </a:xfrm>
          <a:prstGeom prst="rect">
            <a:avLst/>
          </a:prstGeom>
          <a:noFill/>
        </p:spPr>
        <p:txBody>
          <a:bodyPr wrap="square">
            <a:spAutoFit/>
          </a:bodyPr>
          <a:lstStyle/>
          <a:p>
            <a:r>
              <a:rPr lang="en-US" dirty="0"/>
              <a:t>“A way there always is”</a:t>
            </a:r>
          </a:p>
        </p:txBody>
      </p:sp>
    </p:spTree>
    <p:extLst>
      <p:ext uri="{BB962C8B-B14F-4D97-AF65-F5344CB8AC3E}">
        <p14:creationId xmlns:p14="http://schemas.microsoft.com/office/powerpoint/2010/main" val="874648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16EE-2D1B-4559-AC2B-E8483D6609FE}"/>
              </a:ext>
            </a:extLst>
          </p:cNvPr>
          <p:cNvSpPr>
            <a:spLocks noGrp="1"/>
          </p:cNvSpPr>
          <p:nvPr>
            <p:ph type="title"/>
          </p:nvPr>
        </p:nvSpPr>
        <p:spPr/>
        <p:txBody>
          <a:bodyPr/>
          <a:lstStyle/>
          <a:p>
            <a:r>
              <a:rPr lang="en-US" b="1" dirty="0"/>
              <a:t>APIC DFW Abstract Examples</a:t>
            </a:r>
          </a:p>
        </p:txBody>
      </p:sp>
      <p:pic>
        <p:nvPicPr>
          <p:cNvPr id="5" name="Picture 4">
            <a:extLst>
              <a:ext uri="{FF2B5EF4-FFF2-40B4-BE49-F238E27FC236}">
                <a16:creationId xmlns:a16="http://schemas.microsoft.com/office/drawing/2014/main" id="{876156EE-7F0E-483F-9CD8-1BCFB6F238F0}"/>
              </a:ext>
            </a:extLst>
          </p:cNvPr>
          <p:cNvPicPr>
            <a:picLocks noChangeAspect="1"/>
          </p:cNvPicPr>
          <p:nvPr/>
        </p:nvPicPr>
        <p:blipFill>
          <a:blip r:embed="rId3"/>
          <a:stretch>
            <a:fillRect/>
          </a:stretch>
        </p:blipFill>
        <p:spPr>
          <a:xfrm>
            <a:off x="10083000" y="365125"/>
            <a:ext cx="1569680" cy="1504951"/>
          </a:xfrm>
          <a:prstGeom prst="rect">
            <a:avLst/>
          </a:prstGeom>
        </p:spPr>
      </p:pic>
      <p:sp>
        <p:nvSpPr>
          <p:cNvPr id="3" name="Content Placeholder 2">
            <a:extLst>
              <a:ext uri="{FF2B5EF4-FFF2-40B4-BE49-F238E27FC236}">
                <a16:creationId xmlns:a16="http://schemas.microsoft.com/office/drawing/2014/main" id="{4B2FF9B8-AF4C-4AB4-A2BC-E25FCFCDD4D4}"/>
              </a:ext>
            </a:extLst>
          </p:cNvPr>
          <p:cNvSpPr>
            <a:spLocks noGrp="1"/>
          </p:cNvSpPr>
          <p:nvPr>
            <p:ph idx="1"/>
          </p:nvPr>
        </p:nvSpPr>
        <p:spPr/>
        <p:txBody>
          <a:bodyPr>
            <a:normAutofit/>
          </a:bodyPr>
          <a:lstStyle/>
          <a:p>
            <a:r>
              <a:rPr lang="en-US" sz="3600" dirty="0"/>
              <a:t>Highlight “how-to”:</a:t>
            </a:r>
          </a:p>
          <a:p>
            <a:pPr lvl="1"/>
            <a:r>
              <a:rPr lang="en-US" sz="3200" dirty="0"/>
              <a:t>Title</a:t>
            </a:r>
          </a:p>
          <a:p>
            <a:pPr lvl="1"/>
            <a:r>
              <a:rPr lang="en-US" sz="3200" dirty="0"/>
              <a:t>Background</a:t>
            </a:r>
          </a:p>
          <a:p>
            <a:pPr lvl="1"/>
            <a:r>
              <a:rPr lang="en-US" sz="3200" dirty="0"/>
              <a:t>Methods</a:t>
            </a:r>
          </a:p>
          <a:p>
            <a:pPr lvl="1"/>
            <a:r>
              <a:rPr lang="en-US" sz="3200" dirty="0"/>
              <a:t>Results</a:t>
            </a:r>
          </a:p>
          <a:p>
            <a:pPr lvl="1"/>
            <a:r>
              <a:rPr lang="en-US" sz="3200" dirty="0"/>
              <a:t>Conclusions</a:t>
            </a:r>
          </a:p>
        </p:txBody>
      </p:sp>
    </p:spTree>
    <p:extLst>
      <p:ext uri="{BB962C8B-B14F-4D97-AF65-F5344CB8AC3E}">
        <p14:creationId xmlns:p14="http://schemas.microsoft.com/office/powerpoint/2010/main" val="117716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DADF6-5D4D-76FF-A649-0D58A2688FF0}"/>
              </a:ext>
            </a:extLst>
          </p:cNvPr>
          <p:cNvSpPr>
            <a:spLocks noGrp="1"/>
          </p:cNvSpPr>
          <p:nvPr>
            <p:ph type="title"/>
          </p:nvPr>
        </p:nvSpPr>
        <p:spPr>
          <a:xfrm>
            <a:off x="296757" y="259079"/>
            <a:ext cx="11385972" cy="2186781"/>
          </a:xfrm>
        </p:spPr>
        <p:txBody>
          <a:bodyPr>
            <a:noAutofit/>
          </a:bodyPr>
          <a:lstStyle/>
          <a:p>
            <a:br>
              <a:rPr lang="en-US" sz="2200" b="1" i="0" dirty="0">
                <a:solidFill>
                  <a:srgbClr val="1F1F1F"/>
                </a:solidFill>
                <a:effectLst/>
                <a:latin typeface="+mn-lt"/>
              </a:rPr>
            </a:br>
            <a:r>
              <a:rPr lang="en-US" sz="2800" b="1" i="0" dirty="0">
                <a:solidFill>
                  <a:srgbClr val="1F1F1F"/>
                </a:solidFill>
                <a:effectLst/>
                <a:latin typeface="+mn-lt"/>
              </a:rPr>
              <a:t>Factors Related to the Accurate Application of NHSN Surveillance Definitions for CAUTI and CLABSI in Texas Hospitals</a:t>
            </a:r>
            <a:br>
              <a:rPr lang="en-US" sz="2800" b="1" i="0" dirty="0">
                <a:solidFill>
                  <a:srgbClr val="1F1F1F"/>
                </a:solidFill>
                <a:effectLst/>
                <a:latin typeface="+mn-lt"/>
              </a:rPr>
            </a:br>
            <a:br>
              <a:rPr lang="en-US" sz="2800" b="1" i="0" dirty="0">
                <a:solidFill>
                  <a:srgbClr val="1F1F1F"/>
                </a:solidFill>
                <a:effectLst/>
                <a:latin typeface="+mn-lt"/>
              </a:rPr>
            </a:br>
            <a:r>
              <a:rPr lang="en-US" sz="2400" b="1" i="0" dirty="0">
                <a:solidFill>
                  <a:srgbClr val="1F1F1F"/>
                </a:solidFill>
                <a:effectLst/>
                <a:latin typeface="+mn-lt"/>
              </a:rPr>
              <a:t>Teri Mauldin, Jennifer Adams, Christi Zumwalt, Karen Yates, Diana Cervantes, Tera Ashe, Menghua Tao</a:t>
            </a:r>
            <a:br>
              <a:rPr lang="en-US" sz="2400" b="1" i="0" dirty="0">
                <a:solidFill>
                  <a:srgbClr val="1F1F1F"/>
                </a:solidFill>
                <a:effectLst/>
                <a:latin typeface="+mn-lt"/>
              </a:rPr>
            </a:br>
            <a:endParaRPr lang="en-US" sz="2800" b="1" dirty="0">
              <a:latin typeface="+mn-lt"/>
            </a:endParaRPr>
          </a:p>
        </p:txBody>
      </p:sp>
      <p:sp>
        <p:nvSpPr>
          <p:cNvPr id="3" name="Content Placeholder 2">
            <a:extLst>
              <a:ext uri="{FF2B5EF4-FFF2-40B4-BE49-F238E27FC236}">
                <a16:creationId xmlns:a16="http://schemas.microsoft.com/office/drawing/2014/main" id="{12D85674-FB56-F6A9-12FF-50EA94946F6C}"/>
              </a:ext>
            </a:extLst>
          </p:cNvPr>
          <p:cNvSpPr>
            <a:spLocks noGrp="1"/>
          </p:cNvSpPr>
          <p:nvPr>
            <p:ph idx="1"/>
          </p:nvPr>
        </p:nvSpPr>
        <p:spPr>
          <a:xfrm>
            <a:off x="539750" y="2651759"/>
            <a:ext cx="11112499" cy="3033077"/>
          </a:xfrm>
        </p:spPr>
        <p:txBody>
          <a:bodyPr>
            <a:noAutofit/>
          </a:bodyPr>
          <a:lstStyle/>
          <a:p>
            <a:pPr marL="0" indent="0" algn="l">
              <a:buNone/>
            </a:pPr>
            <a:r>
              <a:rPr lang="en-US" b="1" i="0" dirty="0">
                <a:effectLst/>
                <a:latin typeface="ElsevierGulliver"/>
              </a:rPr>
              <a:t>Background- </a:t>
            </a:r>
            <a:r>
              <a:rPr lang="en-US" b="0" i="0" dirty="0">
                <a:effectLst/>
                <a:latin typeface="ElsevierGulliver"/>
              </a:rPr>
              <a:t>Previous studies indicate inconsistent knowledge and application of the National Healthcare Safety Network (NHSN) surveillance definitions used to report Healthcare Associated Infections (HAI). Our study aims to determine factors associated with accurate application of the surveillance criteria.</a:t>
            </a:r>
          </a:p>
        </p:txBody>
      </p:sp>
      <p:sp>
        <p:nvSpPr>
          <p:cNvPr id="4" name="Rectangle 1">
            <a:extLst>
              <a:ext uri="{FF2B5EF4-FFF2-40B4-BE49-F238E27FC236}">
                <a16:creationId xmlns:a16="http://schemas.microsoft.com/office/drawing/2014/main" id="{79E0C3C4-98ED-CDF5-53D0-6E798E8322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F1F1F"/>
                </a:solidFill>
                <a:effectLst/>
                <a:latin typeface="ElsevierSans"/>
              </a:rPr>
              <a:t>, , , , , ,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Rounded Corners 5">
            <a:extLst>
              <a:ext uri="{FF2B5EF4-FFF2-40B4-BE49-F238E27FC236}">
                <a16:creationId xmlns:a16="http://schemas.microsoft.com/office/drawing/2014/main" id="{5DC7F34C-2CB3-6EB2-AB5A-473892EE25FC}"/>
              </a:ext>
            </a:extLst>
          </p:cNvPr>
          <p:cNvSpPr/>
          <p:nvPr/>
        </p:nvSpPr>
        <p:spPr>
          <a:xfrm>
            <a:off x="296757" y="1425098"/>
            <a:ext cx="11140862" cy="944880"/>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400" b="1" dirty="0"/>
              <a:t>Title: Clearly describes the content of the abstract.</a:t>
            </a:r>
          </a:p>
        </p:txBody>
      </p:sp>
      <p:sp>
        <p:nvSpPr>
          <p:cNvPr id="7" name="Rectangle: Rounded Corners 6">
            <a:extLst>
              <a:ext uri="{FF2B5EF4-FFF2-40B4-BE49-F238E27FC236}">
                <a16:creationId xmlns:a16="http://schemas.microsoft.com/office/drawing/2014/main" id="{E59393BA-C3D4-373E-01BA-54C4A95392B2}"/>
              </a:ext>
            </a:extLst>
          </p:cNvPr>
          <p:cNvSpPr/>
          <p:nvPr/>
        </p:nvSpPr>
        <p:spPr>
          <a:xfrm>
            <a:off x="539750" y="5078966"/>
            <a:ext cx="10882629" cy="121173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endParaRPr lang="en-US" sz="2400" b="1" dirty="0"/>
          </a:p>
          <a:p>
            <a:r>
              <a:rPr lang="en-US" sz="2400" b="1" dirty="0"/>
              <a:t>Background: The significance of the issue and the study aim; present tense.</a:t>
            </a:r>
          </a:p>
          <a:p>
            <a:r>
              <a:rPr lang="en-US" sz="2400" b="1" dirty="0"/>
              <a:t> Answers: “What is the importance of the study?”</a:t>
            </a:r>
          </a:p>
          <a:p>
            <a:endParaRPr lang="en-US" sz="2400" b="1" dirty="0"/>
          </a:p>
        </p:txBody>
      </p:sp>
    </p:spTree>
    <p:extLst>
      <p:ext uri="{BB962C8B-B14F-4D97-AF65-F5344CB8AC3E}">
        <p14:creationId xmlns:p14="http://schemas.microsoft.com/office/powerpoint/2010/main" val="387959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D85674-FB56-F6A9-12FF-50EA94946F6C}"/>
              </a:ext>
            </a:extLst>
          </p:cNvPr>
          <p:cNvSpPr>
            <a:spLocks noGrp="1"/>
          </p:cNvSpPr>
          <p:nvPr>
            <p:ph idx="1"/>
          </p:nvPr>
        </p:nvSpPr>
        <p:spPr>
          <a:xfrm>
            <a:off x="403014" y="2255513"/>
            <a:ext cx="11112499" cy="3992881"/>
          </a:xfrm>
        </p:spPr>
        <p:txBody>
          <a:bodyPr>
            <a:noAutofit/>
          </a:bodyPr>
          <a:lstStyle/>
          <a:p>
            <a:pPr marL="0" indent="0" algn="l">
              <a:buNone/>
            </a:pPr>
            <a:r>
              <a:rPr lang="en-US" b="1" i="0" dirty="0">
                <a:effectLst/>
                <a:latin typeface="ElsevierGulliver"/>
              </a:rPr>
              <a:t>Methods-</a:t>
            </a:r>
            <a:r>
              <a:rPr lang="en-US" b="0" i="0" dirty="0">
                <a:effectLst/>
                <a:latin typeface="ElsevierGulliver"/>
              </a:rPr>
              <a:t>Members of Texas Infection Prevention (IP) professional organizations were emailed a web-based survey in January 2020. Respondents answered demographic and other questions related to the 2019 NHSN training completed and applied NHSN definitions to case scenarios on Catheter-Associated Urinary Tract Infection (CAUTI) and Central Line-Associated Bloodstream Infection (CLABSI). This cross-sectional study used logistic regression models to estimate associations between years of experience, hours spent on surveillance, NHSN training, and respondents’ ability to identify the correct HAI criteria.</a:t>
            </a:r>
          </a:p>
          <a:p>
            <a:pPr marL="0" indent="0">
              <a:buNone/>
            </a:pPr>
            <a:endParaRPr lang="en-US" dirty="0"/>
          </a:p>
        </p:txBody>
      </p:sp>
      <p:sp>
        <p:nvSpPr>
          <p:cNvPr id="4" name="Rectangle 1">
            <a:extLst>
              <a:ext uri="{FF2B5EF4-FFF2-40B4-BE49-F238E27FC236}">
                <a16:creationId xmlns:a16="http://schemas.microsoft.com/office/drawing/2014/main" id="{79E0C3C4-98ED-CDF5-53D0-6E798E8322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F1F1F"/>
                </a:solidFill>
                <a:effectLst/>
                <a:latin typeface="ElsevierSans"/>
              </a:rPr>
              <a:t>, , , , , ,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Rounded Corners 4">
            <a:extLst>
              <a:ext uri="{FF2B5EF4-FFF2-40B4-BE49-F238E27FC236}">
                <a16:creationId xmlns:a16="http://schemas.microsoft.com/office/drawing/2014/main" id="{1B32AFCF-7320-49F6-F0EB-93C4121DDFA3}"/>
              </a:ext>
            </a:extLst>
          </p:cNvPr>
          <p:cNvSpPr/>
          <p:nvPr/>
        </p:nvSpPr>
        <p:spPr>
          <a:xfrm>
            <a:off x="2087880" y="5897879"/>
            <a:ext cx="8702040" cy="701041"/>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en-US" sz="2400" b="1" dirty="0"/>
              <a:t>Methods: Study 5 S’s addressed and in the past tense.</a:t>
            </a:r>
          </a:p>
        </p:txBody>
      </p:sp>
      <p:sp>
        <p:nvSpPr>
          <p:cNvPr id="6" name="Title 1">
            <a:extLst>
              <a:ext uri="{FF2B5EF4-FFF2-40B4-BE49-F238E27FC236}">
                <a16:creationId xmlns:a16="http://schemas.microsoft.com/office/drawing/2014/main" id="{A3EED8BB-D0A4-E540-4E19-9FBCC174A8D7}"/>
              </a:ext>
            </a:extLst>
          </p:cNvPr>
          <p:cNvSpPr txBox="1">
            <a:spLocks/>
          </p:cNvSpPr>
          <p:nvPr/>
        </p:nvSpPr>
        <p:spPr>
          <a:xfrm>
            <a:off x="403014" y="350520"/>
            <a:ext cx="11385972" cy="1920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2200" b="1" dirty="0">
                <a:solidFill>
                  <a:srgbClr val="1F1F1F"/>
                </a:solidFill>
                <a:latin typeface="+mn-lt"/>
              </a:rPr>
            </a:br>
            <a:r>
              <a:rPr lang="en-US" sz="2800" b="1" dirty="0">
                <a:solidFill>
                  <a:srgbClr val="1F1F1F"/>
                </a:solidFill>
                <a:latin typeface="+mn-lt"/>
              </a:rPr>
              <a:t>Factors Related to the Accurate Application of NHSN Surveillance Definitions for CAUTI and CLABSI in Texas Hospitals</a:t>
            </a:r>
            <a:br>
              <a:rPr lang="en-US" sz="2800" b="1" dirty="0">
                <a:solidFill>
                  <a:srgbClr val="1F1F1F"/>
                </a:solidFill>
                <a:latin typeface="+mn-lt"/>
              </a:rPr>
            </a:br>
            <a:br>
              <a:rPr lang="en-US" sz="2800" b="1" dirty="0">
                <a:solidFill>
                  <a:srgbClr val="1F1F1F"/>
                </a:solidFill>
                <a:latin typeface="+mn-lt"/>
              </a:rPr>
            </a:br>
            <a:r>
              <a:rPr lang="en-US" sz="2400" b="1" dirty="0">
                <a:solidFill>
                  <a:srgbClr val="1F1F1F"/>
                </a:solidFill>
                <a:latin typeface="+mn-lt"/>
              </a:rPr>
              <a:t>Teri Mauldin, Jennifer Adams, Christi Zumwalt, Karen Yates, Diana Cervantes, Tera Ashe, Menghua Tao</a:t>
            </a:r>
            <a:br>
              <a:rPr lang="en-US" sz="2400" b="1" dirty="0">
                <a:solidFill>
                  <a:srgbClr val="1F1F1F"/>
                </a:solidFill>
                <a:latin typeface="+mn-lt"/>
              </a:rPr>
            </a:br>
            <a:endParaRPr lang="en-US" sz="2800" b="1" dirty="0">
              <a:latin typeface="+mn-lt"/>
            </a:endParaRPr>
          </a:p>
        </p:txBody>
      </p:sp>
    </p:spTree>
    <p:extLst>
      <p:ext uri="{BB962C8B-B14F-4D97-AF65-F5344CB8AC3E}">
        <p14:creationId xmlns:p14="http://schemas.microsoft.com/office/powerpoint/2010/main" val="238458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win32_fixed.potx" id="{FFA6945E-0D2E-49A3-B8AE-0157B47B7617}" vid="{3D53E5D5-FE42-40E3-89B4-70F55FAC32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42D10CE-60CF-4242-9A4A-2AC5BCDB87F8}">
  <we:reference id="be13a235-7700-1110-ffca-78847a5a99ab" version="1.0.0.0"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Research presentation</Template>
  <TotalTime>1569</TotalTime>
  <Words>3093</Words>
  <Application>Microsoft Office PowerPoint</Application>
  <PresentationFormat>Widescreen</PresentationFormat>
  <Paragraphs>184</Paragraphs>
  <Slides>28</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Aptos</vt:lpstr>
      <vt:lpstr>Arial</vt:lpstr>
      <vt:lpstr>Calibri</vt:lpstr>
      <vt:lpstr>Calibri Light</vt:lpstr>
      <vt:lpstr>ElsevierGulliver</vt:lpstr>
      <vt:lpstr>ElsevierSans</vt:lpstr>
      <vt:lpstr>Franklin Gothic Book</vt:lpstr>
      <vt:lpstr>Times New Roman</vt:lpstr>
      <vt:lpstr>Office Theme</vt:lpstr>
      <vt:lpstr>Research Readiness Series: This is SO abstract! Demystifying Abstract Writing Workshop</vt:lpstr>
      <vt:lpstr>Objectives</vt:lpstr>
      <vt:lpstr>Why Submit an Abstract?</vt:lpstr>
      <vt:lpstr>APIC Submission: Do’s and Don’ts</vt:lpstr>
      <vt:lpstr>Abstract Structure 101</vt:lpstr>
      <vt:lpstr>Word Count Conundrum</vt:lpstr>
      <vt:lpstr>APIC DFW Abstract Examples</vt:lpstr>
      <vt:lpstr> Factors Related to the Accurate Application of NHSN Surveillance Definitions for CAUTI and CLABSI in Texas Hospitals  Teri Mauldin, Jennifer Adams, Christi Zumwalt, Karen Yates, Diana Cervantes, Tera Ashe, Menghua Tao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Applied Abstracting!</vt:lpstr>
      <vt:lpstr>Abstract Accepted!  Next Steps to Engaging Presentation</vt:lpstr>
      <vt:lpstr>PowerPoint Presentation</vt:lpstr>
      <vt:lpstr>PowerPoint Presentation</vt:lpstr>
      <vt:lpstr>PowerPoint Presentation</vt:lpstr>
      <vt:lpstr>PowerPoint Presentation</vt:lpstr>
      <vt:lpstr>Session Wrap-Up</vt:lpstr>
      <vt:lpstr>References &amp; Resources</vt:lpstr>
      <vt:lpstr>References &amp; Resources</vt:lpstr>
      <vt:lpstr>References &amp; Resources</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SO abstract! Demystifying the Abstract Writing Process</dc:title>
  <dc:creator>Cervantes, Diana</dc:creator>
  <cp:lastModifiedBy>Mauldin, Teri</cp:lastModifiedBy>
  <cp:revision>24</cp:revision>
  <dcterms:created xsi:type="dcterms:W3CDTF">2024-03-22T19:31:15Z</dcterms:created>
  <dcterms:modified xsi:type="dcterms:W3CDTF">2024-10-10T23:00:54Z</dcterms:modified>
</cp:coreProperties>
</file>