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2"/>
  </p:notesMasterIdLst>
  <p:sldIdLst>
    <p:sldId id="256" r:id="rId2"/>
    <p:sldId id="266" r:id="rId3"/>
    <p:sldId id="268" r:id="rId4"/>
    <p:sldId id="259" r:id="rId5"/>
    <p:sldId id="271" r:id="rId6"/>
    <p:sldId id="263" r:id="rId7"/>
    <p:sldId id="269" r:id="rId8"/>
    <p:sldId id="270" r:id="rId9"/>
    <p:sldId id="272" r:id="rId10"/>
    <p:sldId id="273" r:id="rId11"/>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CC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06" autoAdjust="0"/>
    <p:restoredTop sz="68620" autoAdjust="0"/>
  </p:normalViewPr>
  <p:slideViewPr>
    <p:cSldViewPr showGuides="1">
      <p:cViewPr>
        <p:scale>
          <a:sx n="56" d="100"/>
          <a:sy n="56" d="100"/>
        </p:scale>
        <p:origin x="-1109" y="35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4" y="-91"/>
      </p:cViewPr>
      <p:guideLst>
        <p:guide orient="horz" pos="2932"/>
        <p:guide pos="219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13763" cy="465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939466" y="0"/>
            <a:ext cx="3013763" cy="465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95484" y="4421823"/>
            <a:ext cx="5563870" cy="41890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42030"/>
            <a:ext cx="3013763" cy="465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939466" y="8842030"/>
            <a:ext cx="3013763" cy="465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97485F8E-3763-49F4-9463-BE053C365A52}" type="slidenum">
              <a:rPr lang="en-US"/>
              <a:pPr/>
              <a:t>‹#›</a:t>
            </a:fld>
            <a:endParaRPr lang="en-US" dirty="0"/>
          </a:p>
        </p:txBody>
      </p:sp>
    </p:spTree>
    <p:extLst>
      <p:ext uri="{BB962C8B-B14F-4D97-AF65-F5344CB8AC3E}">
        <p14:creationId xmlns:p14="http://schemas.microsoft.com/office/powerpoint/2010/main" xmlns="" val="37881436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9A355F-0F94-459B-B3B2-7681411B00AC}"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dirty="0" smtClean="0"/>
              <a:t>As</a:t>
            </a:r>
            <a:r>
              <a:rPr lang="en-US" baseline="0" dirty="0" smtClean="0"/>
              <a:t> the APIC Chapter Legislative Representative, I will be updating you on APIC’s campaign to support funding for the Center’s for Disease Control and Prevention (CDC) infection prevention programs, including the National Healthcare Safety Network (NHSN) and a new initiative to Detect and Protect Against Antibiotic Resistance. </a:t>
            </a:r>
          </a:p>
          <a:p>
            <a:endParaRPr lang="en-US" baseline="0" dirty="0" smtClean="0"/>
          </a:p>
          <a:p>
            <a:r>
              <a:rPr lang="en-US" baseline="0" dirty="0" smtClean="0"/>
              <a:t>In addition to the funding campaign, I will also share with you a handy updated guide for CMS reporting requirements via NHSN.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eaLnBrk="1" hangingPunct="1"/>
            <a:r>
              <a:rPr lang="en-US" altLang="en-US" smtClean="0"/>
              <a:t>These are the pathways where you can find some of the documents referenced in these slides. </a:t>
            </a:r>
          </a:p>
        </p:txBody>
      </p:sp>
      <p:sp>
        <p:nvSpPr>
          <p:cNvPr id="20484" name="Slide Number Placeholder 3"/>
          <p:cNvSpPr>
            <a:spLocks noGrp="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F174B5D-7695-4AD9-B6A6-A5451E8F6BB4}" type="slidenum">
              <a:rPr lang="en-US" altLang="en-US" smtClean="0"/>
              <a:pPr eaLnBrk="1" hangingPunct="1">
                <a:defRPr/>
              </a:pPr>
              <a:t>10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smtClean="0"/>
              <a:t>To slow the growing problem of antibiotic resistance, CDC is proposing the Detect and Protect Against Antibiotic Resistance Initiative. The five year initiative would target seven antibiotic resistance threats, including the five HAI related threats listed. </a:t>
            </a:r>
          </a:p>
          <a:p>
            <a:endParaRPr lang="en-US" i="0" baseline="0" dirty="0" smtClean="0"/>
          </a:p>
          <a:p>
            <a:r>
              <a:rPr lang="en-US" i="0" baseline="0" dirty="0" smtClean="0"/>
              <a:t>Four core actions identified by CDC to “outsmart” these bacteria will also be part of the initiative. If funded, CDC would be able to: </a:t>
            </a:r>
          </a:p>
          <a:p>
            <a:pPr marL="171450" indent="-171450">
              <a:buFont typeface="Arial" panose="020B0604020202020204" pitchFamily="34" charset="0"/>
              <a:buChar char="•"/>
            </a:pPr>
            <a:r>
              <a:rPr lang="en-US" i="0" baseline="0" dirty="0" smtClean="0"/>
              <a:t>Detect and track resistance patterns by supporting a network of regional labs,</a:t>
            </a:r>
          </a:p>
          <a:p>
            <a:pPr marL="171450" indent="-171450">
              <a:buFont typeface="Arial" panose="020B0604020202020204" pitchFamily="34" charset="0"/>
              <a:buChar char="•"/>
            </a:pPr>
            <a:r>
              <a:rPr lang="en-US" i="0" baseline="0" dirty="0" smtClean="0"/>
              <a:t>Rapidly respond to outbreaks involving antibiotic-resistant bacteria</a:t>
            </a:r>
          </a:p>
          <a:p>
            <a:pPr marL="171450" indent="-171450">
              <a:buFont typeface="Arial" panose="020B0604020202020204" pitchFamily="34" charset="0"/>
              <a:buChar char="•"/>
            </a:pPr>
            <a:r>
              <a:rPr lang="en-US" i="0" baseline="0" dirty="0" smtClean="0"/>
              <a:t>Prevent new infections from occurring and resistant bacteria from spreading by expanding prevention </a:t>
            </a:r>
            <a:r>
              <a:rPr lang="en-US" i="0" baseline="0" dirty="0" err="1" smtClean="0"/>
              <a:t>collaboratives</a:t>
            </a:r>
            <a:endParaRPr lang="en-US" i="0" baseline="0" dirty="0" smtClean="0"/>
          </a:p>
          <a:p>
            <a:pPr marL="171450" indent="-171450">
              <a:buFont typeface="Arial" panose="020B0604020202020204" pitchFamily="34" charset="0"/>
              <a:buChar char="•"/>
            </a:pPr>
            <a:r>
              <a:rPr lang="en-US" i="0" baseline="0" dirty="0" smtClean="0"/>
              <a:t>Facilitate the discovery of new antibiotics and new diagnostic tests for resistant bacteria through the establishment of a “Resistance Bacteria Bank” of resistant isolates that drug companies may use to test potential products. </a:t>
            </a:r>
          </a:p>
          <a:p>
            <a:pPr marL="171450" indent="-171450">
              <a:buFont typeface="Arial" panose="020B0604020202020204" pitchFamily="34" charset="0"/>
              <a:buChar char="•"/>
            </a:pPr>
            <a:endParaRPr lang="en-US" i="0" baseline="0" dirty="0" smtClean="0"/>
          </a:p>
          <a:p>
            <a:r>
              <a:rPr lang="en-US" i="0" baseline="0" dirty="0" smtClean="0"/>
              <a:t>The Detect and Protect Against Antibiotic Resistance Initiative would also call for the nationwide implementation of CDC antibiotic protection tools and improved prescribing in U.S. acute-care hospitals and outpatient settings. </a:t>
            </a:r>
          </a:p>
          <a:p>
            <a:endParaRPr lang="en-US" i="1" dirty="0"/>
          </a:p>
        </p:txBody>
      </p:sp>
      <p:sp>
        <p:nvSpPr>
          <p:cNvPr id="4" name="Slide Number Placeholder 3"/>
          <p:cNvSpPr>
            <a:spLocks noGrp="1"/>
          </p:cNvSpPr>
          <p:nvPr>
            <p:ph type="sldNum" sz="quarter" idx="10"/>
          </p:nvPr>
        </p:nvSpPr>
        <p:spPr/>
        <p:txBody>
          <a:bodyPr/>
          <a:lstStyle/>
          <a:p>
            <a:fld id="{97485F8E-3763-49F4-9463-BE053C365A52}" type="slidenum">
              <a:rPr lang="en-US" smtClean="0"/>
              <a:pPr/>
              <a:t>2</a:t>
            </a:fld>
            <a:endParaRPr lang="en-US" dirty="0"/>
          </a:p>
        </p:txBody>
      </p:sp>
    </p:spTree>
    <p:extLst>
      <p:ext uri="{BB962C8B-B14F-4D97-AF65-F5344CB8AC3E}">
        <p14:creationId xmlns:p14="http://schemas.microsoft.com/office/powerpoint/2010/main" xmlns="" val="75328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9A355F-0F94-459B-B3B2-7681411B00AC}" type="slidenum">
              <a:rPr lang="en-US"/>
              <a:pPr/>
              <a:t>3</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dirty="0" smtClean="0"/>
              <a:t>A key</a:t>
            </a:r>
            <a:r>
              <a:rPr lang="en-US" baseline="0" dirty="0" smtClean="0"/>
              <a:t> 2020 Strategic Goal for APIC is Data Standardization.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APIC supports NHSN because, of all the different methods to collect HAI data, NHSN is the most standardized, scientifically sound system.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r>
              <a:rPr lang="en-US" dirty="0" smtClean="0"/>
              <a:t>While it is not a perfect</a:t>
            </a:r>
            <a:r>
              <a:rPr lang="en-US" baseline="0" dirty="0" smtClean="0"/>
              <a:t> system, NHSN is the gold standard in identifying, monitoring and understanding the extent of the HAI problem. We must express our support for NHSN so that policymakers will not tempted to use cheaper – but less accurate methods of HAI data collection, such as administrative data collection. </a:t>
            </a:r>
            <a:endParaRPr lang="en-US" dirty="0" smtClean="0"/>
          </a:p>
          <a:p>
            <a:endParaRPr lang="en-US" dirty="0" smtClean="0"/>
          </a:p>
          <a:p>
            <a:r>
              <a:rPr lang="en-US" dirty="0" smtClean="0"/>
              <a:t>We,</a:t>
            </a:r>
            <a:r>
              <a:rPr lang="en-US" baseline="0" dirty="0" smtClean="0"/>
              <a:t> </a:t>
            </a:r>
            <a:r>
              <a:rPr lang="en-US" dirty="0" smtClean="0"/>
              <a:t>as</a:t>
            </a:r>
            <a:r>
              <a:rPr lang="en-US" baseline="0" dirty="0" smtClean="0"/>
              <a:t> infection </a:t>
            </a:r>
            <a:r>
              <a:rPr lang="en-US" baseline="0" dirty="0" err="1" smtClean="0"/>
              <a:t>preventionists</a:t>
            </a:r>
            <a:r>
              <a:rPr lang="en-US" baseline="0" dirty="0" smtClean="0"/>
              <a:t>, </a:t>
            </a:r>
            <a:r>
              <a:rPr lang="en-US" sz="1200" kern="1200" dirty="0" smtClean="0">
                <a:solidFill>
                  <a:schemeClr val="tx1"/>
                </a:solidFill>
                <a:effectLst/>
                <a:latin typeface="Arial" charset="0"/>
                <a:ea typeface="+mn-ea"/>
                <a:cs typeface="+mn-cs"/>
              </a:rPr>
              <a:t>know that inaccurate data and misapplication of data can lead to bad patient care, or at the very least diversion of resources away from patient care.</a:t>
            </a:r>
            <a:r>
              <a:rPr lang="en-US" sz="1200" kern="1200" baseline="0" dirty="0" smtClean="0">
                <a:solidFill>
                  <a:schemeClr val="tx1"/>
                </a:solidFill>
                <a:effectLst/>
                <a:latin typeface="Arial" charset="0"/>
                <a:ea typeface="+mn-ea"/>
                <a:cs typeface="+mn-cs"/>
              </a:rPr>
              <a:t> Data collected via NHSN </a:t>
            </a:r>
            <a:r>
              <a:rPr lang="en-US" sz="1200" kern="1200" dirty="0" smtClean="0">
                <a:solidFill>
                  <a:schemeClr val="tx1"/>
                </a:solidFill>
                <a:effectLst/>
                <a:latin typeface="Arial" charset="0"/>
                <a:ea typeface="+mn-ea"/>
                <a:cs typeface="+mn-cs"/>
              </a:rPr>
              <a:t>can lead to better patient care as it</a:t>
            </a:r>
            <a:r>
              <a:rPr lang="en-US" sz="1200" kern="1200" baseline="0" dirty="0" smtClean="0">
                <a:solidFill>
                  <a:schemeClr val="tx1"/>
                </a:solidFill>
                <a:effectLst/>
                <a:latin typeface="Arial" charset="0"/>
                <a:ea typeface="+mn-ea"/>
                <a:cs typeface="+mn-cs"/>
              </a:rPr>
              <a:t> is used to evaluate prevention interventions. </a:t>
            </a:r>
          </a:p>
          <a:p>
            <a:endParaRPr lang="en-US" sz="1200" kern="1200" baseline="0" dirty="0" smtClean="0">
              <a:solidFill>
                <a:schemeClr val="tx1"/>
              </a:solidFill>
              <a:effectLst/>
              <a:latin typeface="Arial" charset="0"/>
              <a:ea typeface="+mn-ea"/>
              <a:cs typeface="+mn-cs"/>
            </a:endParaRPr>
          </a:p>
          <a:p>
            <a:r>
              <a:rPr lang="en-US" sz="1200" kern="1200" baseline="0" dirty="0" smtClean="0">
                <a:solidFill>
                  <a:schemeClr val="tx1"/>
                </a:solidFill>
                <a:effectLst/>
                <a:latin typeface="Arial" charset="0"/>
                <a:ea typeface="+mn-ea"/>
                <a:cs typeface="+mn-cs"/>
              </a:rPr>
              <a:t>APIC  is</a:t>
            </a:r>
            <a:r>
              <a:rPr lang="en-US" dirty="0" smtClean="0"/>
              <a:t> not calling for more data collection, just adequate funding to support the functionality of NHSN.</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BDA3EE-B69D-4360-85B4-4E98CACCA7F7}" type="slidenum">
              <a:rPr lang="en-US"/>
              <a:pPr/>
              <a:t>4</a:t>
            </a:fld>
            <a:endParaRPr lang="en-US" dirty="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i="0" baseline="0" dirty="0" smtClean="0"/>
              <a:t>CDC is requesting $32 million for NHSN in fiscal year 2015, an increase of $14 million dollars over fiscal year 2014. This funding would allow NHSN to extend reporting to 3,000 additional facilities while still providing data for national HAI elimination efforts and targeted HAI prevention. </a:t>
            </a:r>
          </a:p>
          <a:p>
            <a:endParaRPr lang="en-US" i="0" baseline="0" dirty="0" smtClean="0"/>
          </a:p>
          <a:p>
            <a:r>
              <a:rPr lang="en-US" i="0" baseline="0" dirty="0" smtClean="0"/>
              <a:t>NHSN will also play a role in the fight against antibiotic resistance, as the development of the Antibiotic Use and Resistance (AUR) module would allow for the tracking of antibiotic use and resistance patterns. </a:t>
            </a:r>
            <a:endParaRPr lang="en-US" sz="1200" b="0" i="0" kern="1200" dirty="0" smtClean="0">
              <a:solidFill>
                <a:schemeClr val="tx1"/>
              </a:solidFill>
              <a:effectLst/>
              <a:latin typeface="Arial" charset="0"/>
              <a:ea typeface="+mn-ea"/>
              <a:cs typeface="+mn-cs"/>
            </a:endParaRPr>
          </a:p>
          <a:p>
            <a:endParaRPr lang="en-US" sz="1200" b="0" i="0" kern="1200" dirty="0" smtClean="0">
              <a:solidFill>
                <a:schemeClr val="tx1"/>
              </a:solidFill>
              <a:effectLst/>
              <a:latin typeface="Arial" charset="0"/>
              <a:ea typeface="+mn-ea"/>
              <a:cs typeface="+mn-cs"/>
            </a:endParaRPr>
          </a:p>
          <a:p>
            <a:r>
              <a:rPr lang="en-US" sz="1200" b="0" i="0" kern="1200" dirty="0" smtClean="0">
                <a:solidFill>
                  <a:schemeClr val="tx1"/>
                </a:solidFill>
                <a:effectLst/>
                <a:latin typeface="Arial" charset="0"/>
                <a:ea typeface="+mn-ea"/>
                <a:cs typeface="+mn-cs"/>
              </a:rPr>
              <a:t>Funding for NHSN would</a:t>
            </a:r>
            <a:r>
              <a:rPr lang="en-US" sz="1200" b="0" i="0" kern="1200" baseline="0" dirty="0" smtClean="0">
                <a:solidFill>
                  <a:schemeClr val="tx1"/>
                </a:solidFill>
                <a:effectLst/>
                <a:latin typeface="Arial" charset="0"/>
                <a:ea typeface="+mn-ea"/>
                <a:cs typeface="+mn-cs"/>
              </a:rPr>
              <a:t> also allow the Prevention Epicenters to</a:t>
            </a:r>
            <a:r>
              <a:rPr lang="en-US" sz="1200" b="0" i="0" kern="1200" dirty="0" smtClean="0">
                <a:solidFill>
                  <a:schemeClr val="tx1"/>
                </a:solidFill>
                <a:effectLst/>
                <a:latin typeface="Arial" charset="0"/>
                <a:ea typeface="+mn-ea"/>
                <a:cs typeface="+mn-cs"/>
              </a:rPr>
              <a:t> conduct innovative infection control and prevention research to address important scientific questions regarding the prevention of HAIs, antibiotic resistance and other adverse healthcare events.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endParaRPr lang="en-US" i="0" baseline="0" dirty="0" smtClean="0"/>
          </a:p>
          <a:p>
            <a:endParaRPr lang="en-US" i="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pPr eaLnBrk="1" hangingPunct="1"/>
            <a:r>
              <a:rPr lang="en-US" altLang="en-US" dirty="0" smtClean="0"/>
              <a:t>There is still time to send a letter to Congress in support of funding for NHSN, the Prevention Epicenters and other federal infection prevention related programs. </a:t>
            </a:r>
          </a:p>
          <a:p>
            <a:pPr eaLnBrk="1" hangingPunct="1"/>
            <a:endParaRPr lang="en-US" altLang="en-US" dirty="0" smtClean="0"/>
          </a:p>
          <a:p>
            <a:pPr eaLnBrk="1" hangingPunct="1"/>
            <a:r>
              <a:rPr lang="en-US" altLang="en-US" dirty="0" smtClean="0"/>
              <a:t>If you have not already done so, please go to the link in the slide and send your letter to Congress. You only have to enter your name and address and APIC’s website takes care of the rest! Members</a:t>
            </a:r>
            <a:r>
              <a:rPr lang="en-US" altLang="en-US" baseline="0" dirty="0" smtClean="0"/>
              <a:t> of Congress are likely to support programs important to their constituents so they need to hear from you. Please ask your colleagues, family and friends to take action too. </a:t>
            </a:r>
            <a:endParaRPr lang="en-US" altLang="en-US" dirty="0" smtClean="0"/>
          </a:p>
          <a:p>
            <a:pPr eaLnBrk="1" hangingPunct="1"/>
            <a:endParaRPr lang="en-US" altLang="en-US" dirty="0" smtClean="0"/>
          </a:p>
          <a:p>
            <a:pPr eaLnBrk="1" hangingPunct="1"/>
            <a:r>
              <a:rPr lang="en-US" altLang="en-US" dirty="0" smtClean="0"/>
              <a:t>I will provide additional updates on the outcome of our efforts.</a:t>
            </a:r>
            <a:r>
              <a:rPr lang="en-US" altLang="en-US" baseline="0" dirty="0" smtClean="0"/>
              <a:t> </a:t>
            </a:r>
            <a:endParaRPr lang="en-US" altLang="en-US" dirty="0" smtClean="0"/>
          </a:p>
        </p:txBody>
      </p:sp>
      <p:sp>
        <p:nvSpPr>
          <p:cNvPr id="18436" name="Slide Number Placeholder 3"/>
          <p:cNvSpPr>
            <a:spLocks noGrp="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43A1F53-00E2-4BBE-A147-C430BCCEE390}" type="slidenum">
              <a:rPr lang="en-US" altLang="en-US" smtClean="0"/>
              <a:pPr eaLnBrk="1" hangingPunct="1">
                <a:defRPr/>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Healthcare facility reimbursement incentive and penalty programs have widespread support among policymakers and are here to stay. Currently many of these programs</a:t>
            </a:r>
            <a:r>
              <a:rPr lang="en-US" sz="1200" kern="1200" baseline="0" dirty="0" smtClean="0">
                <a:solidFill>
                  <a:schemeClr val="tx1"/>
                </a:solidFill>
                <a:effectLst/>
                <a:latin typeface="Arial" charset="0"/>
                <a:ea typeface="+mn-ea"/>
                <a:cs typeface="+mn-cs"/>
              </a:rPr>
              <a:t> require reporting through NHSN. </a:t>
            </a:r>
          </a:p>
          <a:p>
            <a:endParaRPr lang="en-US" sz="1200" kern="1200" baseline="0" dirty="0" smtClean="0">
              <a:solidFill>
                <a:schemeClr val="tx1"/>
              </a:solidFill>
              <a:effectLst/>
              <a:latin typeface="Arial" charset="0"/>
              <a:ea typeface="+mn-ea"/>
              <a:cs typeface="+mn-cs"/>
            </a:endParaRPr>
          </a:p>
          <a:p>
            <a:r>
              <a:rPr lang="en-US" sz="1200" kern="1200" baseline="0" dirty="0" smtClean="0">
                <a:solidFill>
                  <a:schemeClr val="tx1"/>
                </a:solidFill>
                <a:effectLst/>
                <a:latin typeface="Arial" charset="0"/>
                <a:ea typeface="+mn-ea"/>
                <a:cs typeface="+mn-cs"/>
              </a:rPr>
              <a:t>APIC has compiled the items that must be reported via NHSN for the Federal incentive and penalty programs. The items in red are the newest proposed reporting requirements. </a:t>
            </a:r>
          </a:p>
          <a:p>
            <a:endParaRPr lang="en-US" sz="1200" kern="1200" baseline="0" dirty="0" smtClean="0">
              <a:solidFill>
                <a:schemeClr val="tx1"/>
              </a:solidFill>
              <a:effectLst/>
              <a:latin typeface="Arial" charset="0"/>
              <a:ea typeface="+mn-ea"/>
              <a:cs typeface="+mn-cs"/>
            </a:endParaRPr>
          </a:p>
          <a:p>
            <a:r>
              <a:rPr lang="en-US" sz="1200" kern="1200" baseline="0" dirty="0" smtClean="0">
                <a:solidFill>
                  <a:schemeClr val="tx1"/>
                </a:solidFill>
                <a:effectLst/>
                <a:latin typeface="Arial" charset="0"/>
                <a:ea typeface="+mn-ea"/>
                <a:cs typeface="+mn-cs"/>
              </a:rPr>
              <a:t>This resource can be found on the Regulations page under the Public Policy tab of the APIC website.  </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7485F8E-3763-49F4-9463-BE053C365A52}" type="slidenum">
              <a:rPr lang="en-US" smtClean="0"/>
              <a:pPr/>
              <a:t>6</a:t>
            </a:fld>
            <a:endParaRPr lang="en-US" dirty="0"/>
          </a:p>
        </p:txBody>
      </p:sp>
    </p:spTree>
    <p:extLst>
      <p:ext uri="{BB962C8B-B14F-4D97-AF65-F5344CB8AC3E}">
        <p14:creationId xmlns:p14="http://schemas.microsoft.com/office/powerpoint/2010/main" xmlns="" val="301347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9BA97B2-E805-4D6F-A626-065F3161820B}" type="slidenum">
              <a:rPr lang="en-US" altLang="en-US" smtClean="0"/>
              <a:pPr eaLnBrk="1" hangingPunct="1">
                <a:defRPr/>
              </a:pPr>
              <a:t>7</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en-US" altLang="en-US" dirty="0" smtClean="0"/>
              <a:t/>
            </a:r>
            <a:br>
              <a:rPr lang="en-US" altLang="en-US" dirty="0" smtClean="0"/>
            </a:br>
            <a:r>
              <a:rPr lang="en-US" altLang="en-US" dirty="0" smtClean="0"/>
              <a:t>CMS released proposed rules on the  Hospital Inpatient Prospective Payment System (IPPS/LTCH),  the Inpatient Rehabilitation Facilities (IRF) Prospective Payment System, and the Inpatient Psychiatric Facilities (IPF) Prospective Payment</a:t>
            </a:r>
            <a:r>
              <a:rPr lang="en-US" altLang="en-US" baseline="0" dirty="0" smtClean="0"/>
              <a:t> System </a:t>
            </a:r>
            <a:r>
              <a:rPr lang="en-US" altLang="en-US" dirty="0" smtClean="0"/>
              <a:t>for fiscal year 2015 (October 1, 2014 – September 30, 2015). APIC</a:t>
            </a:r>
            <a:r>
              <a:rPr lang="en-US" altLang="en-US" baseline="0" dirty="0" smtClean="0"/>
              <a:t> </a:t>
            </a:r>
            <a:r>
              <a:rPr lang="en-US" altLang="en-US" dirty="0" smtClean="0"/>
              <a:t>has reviewed these proposed rules and submitted comments on behalf of members. </a:t>
            </a:r>
          </a:p>
          <a:p>
            <a:pPr eaLnBrk="1" hangingPunct="1"/>
            <a:endParaRPr lang="en-US" altLang="en-US" dirty="0" smtClean="0"/>
          </a:p>
          <a:p>
            <a:pPr eaLnBrk="1" hangingPunct="1"/>
            <a:r>
              <a:rPr lang="en-US" altLang="en-US" dirty="0" smtClean="0"/>
              <a:t>Early this July CMS released additional</a:t>
            </a:r>
            <a:r>
              <a:rPr lang="en-US" altLang="en-US" baseline="0" dirty="0" smtClean="0"/>
              <a:t> proposed payment system updates</a:t>
            </a:r>
            <a:r>
              <a:rPr lang="en-US" altLang="en-US" dirty="0" smtClean="0"/>
              <a:t>, including the Hospital Outpatient Prospective Payment System (OPPS) and Ambulatory Surgical Center (ASC) Payment System Update, and the End-Stage Renal Disease (ESRD) Prospective Payment System update. These payment system rules operate on a calendar year basis (January 1 – December 31). The APIC Public Policy Committee is currently reviewing and drafting comments on the ESRD and OPPS/ASC proposed payment system rules. </a:t>
            </a:r>
          </a:p>
          <a:p>
            <a:pPr eaLnBrk="1" hangingPunct="1"/>
            <a:endParaRPr lang="en-US" altLang="en-US" dirty="0" smtClean="0"/>
          </a:p>
          <a:p>
            <a:pPr eaLnBrk="1" hangingPunct="1"/>
            <a:r>
              <a:rPr lang="en-US" altLang="en-US" dirty="0" smtClean="0"/>
              <a:t>All of the rules, their impact on infection prevention, APIC’s comments, and the final rules (when available) are available on APIC’s Regulations table at the link referenced in</a:t>
            </a:r>
            <a:r>
              <a:rPr lang="en-US" altLang="en-US" baseline="0" dirty="0" smtClean="0"/>
              <a:t> the slide</a:t>
            </a:r>
            <a:r>
              <a:rPr lang="en-US" altLang="en-US" dirty="0" smtClean="0"/>
              <a:t>. </a:t>
            </a:r>
          </a:p>
          <a:p>
            <a:pPr eaLnBrk="1" hangingPunct="1"/>
            <a:endParaRPr lang="en-US" altLang="en-US" i="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pPr eaLnBrk="1" hangingPunct="1"/>
            <a:r>
              <a:rPr lang="en-US" altLang="en-US" dirty="0" smtClean="0"/>
              <a:t>The APIC Public Policy Committee has also been hard at work reviewing endorsed measures affecting infection prevention from the National Quality Forum (NQF). The committee submitted comments to NQF on a draft report evaluating patient safety measures. APIC commented on infection-related measures in a draft</a:t>
            </a:r>
            <a:r>
              <a:rPr lang="en-US" altLang="en-US" baseline="0" dirty="0" smtClean="0"/>
              <a:t> patient safety report</a:t>
            </a:r>
            <a:r>
              <a:rPr lang="en-US" altLang="en-US" dirty="0" smtClean="0"/>
              <a:t>, including NQF</a:t>
            </a:r>
            <a:r>
              <a:rPr lang="en-US" altLang="en-US" baseline="0" dirty="0" smtClean="0"/>
              <a:t> CAUTI and CLABSI outcome measures, prevention of CRBSI-CVC process measure, and urinary tract infection (long-stay),</a:t>
            </a:r>
            <a:r>
              <a:rPr lang="en-US" altLang="en-US" dirty="0" smtClean="0"/>
              <a:t> severe sepsis and septic shock: management bundle</a:t>
            </a:r>
            <a:r>
              <a:rPr lang="en-US" altLang="en-US" b="1" dirty="0" smtClean="0"/>
              <a:t>. </a:t>
            </a:r>
          </a:p>
          <a:p>
            <a:pPr eaLnBrk="1" hangingPunct="1"/>
            <a:endParaRPr lang="en-US" altLang="en-US" b="1" dirty="0" smtClean="0"/>
          </a:p>
          <a:p>
            <a:pPr eaLnBrk="1" hangingPunct="1"/>
            <a:r>
              <a:rPr lang="en-US" altLang="en-US" dirty="0" smtClean="0"/>
              <a:t>The Public Policy Committee is currently drafting comments on infection</a:t>
            </a:r>
            <a:r>
              <a:rPr lang="en-US" altLang="en-US" baseline="0" dirty="0" smtClean="0"/>
              <a:t>-related NQF measures </a:t>
            </a:r>
            <a:r>
              <a:rPr lang="en-US" altLang="en-US" dirty="0" smtClean="0"/>
              <a:t>for Surgical Procedures. </a:t>
            </a:r>
          </a:p>
          <a:p>
            <a:pPr eaLnBrk="1" hangingPunct="1"/>
            <a:endParaRPr lang="en-US" altLang="en-US" dirty="0" smtClean="0"/>
          </a:p>
          <a:p>
            <a:pPr eaLnBrk="1" hangingPunct="1"/>
            <a:r>
              <a:rPr lang="en-US" altLang="en-US" dirty="0" smtClean="0"/>
              <a:t>In addition to responding to NQF measures on behalf of APIC members, the Public Policy Committee is also reviewing an Request for Comments on extension of information collection requirements in the OSHA Respiratory Protection Standard. </a:t>
            </a:r>
          </a:p>
          <a:p>
            <a:pPr eaLnBrk="1" hangingPunct="1"/>
            <a:endParaRPr lang="en-US" altLang="en-US" dirty="0" smtClean="0"/>
          </a:p>
          <a:p>
            <a:pPr eaLnBrk="1" hangingPunct="1"/>
            <a:r>
              <a:rPr lang="en-US" altLang="en-US" dirty="0" smtClean="0"/>
              <a:t>These items may also be found on the APIC Regulations table, accessible from the APIC Public Policy dropdown menu on the APIC website. </a:t>
            </a:r>
          </a:p>
          <a:p>
            <a:pPr eaLnBrk="1" hangingPunct="1"/>
            <a:r>
              <a:rPr lang="en-US" altLang="en-US" dirty="0" smtClean="0"/>
              <a:t>   </a:t>
            </a:r>
          </a:p>
          <a:p>
            <a:pPr eaLnBrk="1" hangingPunct="1"/>
            <a:endParaRPr lang="en-US" altLang="en-US" dirty="0" smtClean="0"/>
          </a:p>
        </p:txBody>
      </p:sp>
      <p:sp>
        <p:nvSpPr>
          <p:cNvPr id="17412" name="Slide Number Placeholder 3"/>
          <p:cNvSpPr>
            <a:spLocks noGrp="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0127D2A-E6EC-479B-B597-CDC0670AAEB2}" type="slidenum">
              <a:rPr lang="en-US" altLang="en-US" smtClean="0"/>
              <a:pPr eaLnBrk="1" hangingPunct="1">
                <a:defRPr/>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eaLnBrk="1" hangingPunct="1"/>
            <a:r>
              <a:rPr lang="en-US" altLang="en-US" dirty="0" smtClean="0"/>
              <a:t>APIC National Office is undergoing a reorganization to better and more efficiently serve its members – us!</a:t>
            </a:r>
          </a:p>
          <a:p>
            <a:pPr eaLnBrk="1" hangingPunct="1"/>
            <a:endParaRPr lang="en-US" altLang="en-US" dirty="0" smtClean="0"/>
          </a:p>
          <a:p>
            <a:pPr eaLnBrk="1" hangingPunct="1"/>
            <a:r>
              <a:rPr lang="en-US" altLang="en-US" dirty="0" smtClean="0"/>
              <a:t>Lisa Tomlinson, formerly Senior Director of APIC Government Affairs, has been promoted to Vice President of Government Affairs and Practice Guidance. Combining</a:t>
            </a:r>
            <a:r>
              <a:rPr lang="en-US" altLang="en-US" baseline="0" dirty="0" smtClean="0"/>
              <a:t> Government Affairs and Practice guidance into one division allows APIC staff to better coordinate information for APIC members, policymakers, and external partners. </a:t>
            </a:r>
            <a:endParaRPr lang="en-US" altLang="en-US" dirty="0" smtClean="0"/>
          </a:p>
          <a:p>
            <a:pPr eaLnBrk="1" hangingPunct="1"/>
            <a:endParaRPr lang="en-US" altLang="en-US" dirty="0" smtClean="0"/>
          </a:p>
          <a:p>
            <a:pPr eaLnBrk="1" hangingPunct="1"/>
            <a:r>
              <a:rPr lang="en-US" altLang="en-US" dirty="0" smtClean="0"/>
              <a:t>As always, if you have any questions regarding legislative or regulatory initiatives, please contact legislation@apic.org.  </a:t>
            </a:r>
          </a:p>
        </p:txBody>
      </p:sp>
      <p:sp>
        <p:nvSpPr>
          <p:cNvPr id="19460" name="Slide Number Placeholder 3"/>
          <p:cNvSpPr>
            <a:spLocks noGrp="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3F76E90-5FF2-4F63-A46C-31843C59B18C}" type="slidenum">
              <a:rPr lang="en-US" altLang="en-US" smtClean="0"/>
              <a:pPr eaLnBrk="1" hangingPunct="1">
                <a:defRPr/>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130425"/>
            <a:ext cx="7772400" cy="1470025"/>
          </a:xfrm>
        </p:spPr>
        <p:txBody>
          <a:bodyPr/>
          <a:lstStyle>
            <a:lvl1pPr algn="ctr">
              <a:defRPr sz="4400"/>
            </a:lvl1pPr>
          </a:lstStyle>
          <a:p>
            <a:pPr lvl="0"/>
            <a:r>
              <a:rPr lang="en-US" noProof="0" smtClean="0"/>
              <a:t>Click to edit Master title style</a:t>
            </a:r>
          </a:p>
        </p:txBody>
      </p:sp>
      <p:sp>
        <p:nvSpPr>
          <p:cNvPr id="14339" name="Rectangle 3"/>
          <p:cNvSpPr>
            <a:spLocks noGrp="1" noChangeArrowheads="1"/>
          </p:cNvSpPr>
          <p:nvPr>
            <p:ph type="subTitle" idx="1"/>
          </p:nvPr>
        </p:nvSpPr>
        <p:spPr>
          <a:xfrm>
            <a:off x="1371600" y="3886200"/>
            <a:ext cx="6400800" cy="1752600"/>
          </a:xfrm>
        </p:spPr>
        <p:txBody>
          <a:bodyPr/>
          <a:lstStyle>
            <a:lvl1pPr marL="0" indent="0" algn="ctr">
              <a:buFontTx/>
              <a:buNone/>
              <a:defRPr sz="3200">
                <a:effectLst>
                  <a:outerShdw blurRad="38100" dist="38100" dir="2700000" algn="tl">
                    <a:srgbClr val="C0C0C0"/>
                  </a:outerShdw>
                </a:effectLst>
              </a:defRPr>
            </a:lvl1pPr>
          </a:lstStyle>
          <a:p>
            <a:pPr lvl="0"/>
            <a:r>
              <a:rPr lang="en-US" noProof="0" smtClean="0"/>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2015768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14450"/>
            <a:ext cx="2057400" cy="4629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314450"/>
            <a:ext cx="6019800" cy="4629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33977078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855684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57183420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2098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22098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5744885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0310889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32115710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2633567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24026206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782004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1314450"/>
            <a:ext cx="8229600"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609600" y="2209800"/>
            <a:ext cx="8229600"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fade/>
  </p:transition>
  <p:timing>
    <p:tnLst>
      <p:par>
        <p:cTn id="1" dur="indefinite" restart="never" nodeType="tmRoot"/>
      </p:par>
    </p:tnLst>
  </p:timing>
  <p:txStyles>
    <p:titleStyle>
      <a:lvl1pPr algn="l" rtl="0" fontAlgn="base">
        <a:spcBef>
          <a:spcPct val="0"/>
        </a:spcBef>
        <a:spcAft>
          <a:spcPct val="0"/>
        </a:spcAft>
        <a:defRPr sz="28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2pPr>
      <a:lvl3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3pPr>
      <a:lvl4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4pPr>
      <a:lvl5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5pPr>
      <a:lvl6pPr marL="4572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6pPr>
      <a:lvl7pPr marL="9144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7pPr>
      <a:lvl8pPr marL="13716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8pPr>
      <a:lvl9pPr marL="18288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accent2"/>
        </a:buClr>
        <a:buChar char="•"/>
        <a:defRPr sz="2400" b="1">
          <a:solidFill>
            <a:schemeClr val="tx1"/>
          </a:solidFill>
          <a:latin typeface="+mn-lt"/>
          <a:ea typeface="+mn-ea"/>
          <a:cs typeface="+mn-cs"/>
        </a:defRPr>
      </a:lvl1pPr>
      <a:lvl2pPr marL="742950" indent="-285750" algn="l" rtl="0" fontAlgn="base">
        <a:spcBef>
          <a:spcPct val="20000"/>
        </a:spcBef>
        <a:spcAft>
          <a:spcPct val="0"/>
        </a:spcAft>
        <a:buClr>
          <a:schemeClr val="accent2"/>
        </a:buClr>
        <a:buChar char="–"/>
        <a:defRPr sz="2000">
          <a:solidFill>
            <a:schemeClr val="tx1"/>
          </a:solidFill>
          <a:latin typeface="+mn-lt"/>
        </a:defRPr>
      </a:lvl2pPr>
      <a:lvl3pPr marL="1143000" indent="-228600" algn="l" rtl="0" fontAlgn="base">
        <a:spcBef>
          <a:spcPct val="20000"/>
        </a:spcBef>
        <a:spcAft>
          <a:spcPct val="0"/>
        </a:spcAft>
        <a:buClr>
          <a:schemeClr val="accent2"/>
        </a:buClr>
        <a:buChar char="•"/>
        <a:defRPr>
          <a:solidFill>
            <a:schemeClr val="tx1"/>
          </a:solidFill>
          <a:latin typeface="+mn-lt"/>
        </a:defRPr>
      </a:lvl3pPr>
      <a:lvl4pPr marL="1600200" indent="-228600" algn="l" rtl="0" fontAlgn="base">
        <a:spcBef>
          <a:spcPct val="20000"/>
        </a:spcBef>
        <a:spcAft>
          <a:spcPct val="0"/>
        </a:spcAft>
        <a:buClr>
          <a:schemeClr val="accent2"/>
        </a:buClr>
        <a:buChar char="–"/>
        <a:defRPr sz="1600">
          <a:solidFill>
            <a:schemeClr val="tx1"/>
          </a:solidFill>
          <a:latin typeface="+mn-lt"/>
        </a:defRPr>
      </a:lvl4pPr>
      <a:lvl5pPr marL="2057400" indent="-228600" algn="l" rtl="0" fontAlgn="base">
        <a:spcBef>
          <a:spcPct val="20000"/>
        </a:spcBef>
        <a:spcAft>
          <a:spcPct val="0"/>
        </a:spcAft>
        <a:buClr>
          <a:schemeClr val="accent2"/>
        </a:buClr>
        <a:buChar char="»"/>
        <a:defRPr sz="1200">
          <a:solidFill>
            <a:schemeClr val="tx1"/>
          </a:solidFill>
          <a:latin typeface="+mn-lt"/>
        </a:defRPr>
      </a:lvl5pPr>
      <a:lvl6pPr marL="2514600" indent="-228600" algn="l" rtl="0" fontAlgn="base">
        <a:spcBef>
          <a:spcPct val="20000"/>
        </a:spcBef>
        <a:spcAft>
          <a:spcPct val="0"/>
        </a:spcAft>
        <a:buClr>
          <a:schemeClr val="accent2"/>
        </a:buClr>
        <a:buChar char="»"/>
        <a:defRPr sz="1200">
          <a:solidFill>
            <a:schemeClr val="tx1"/>
          </a:solidFill>
          <a:latin typeface="+mn-lt"/>
        </a:defRPr>
      </a:lvl6pPr>
      <a:lvl7pPr marL="2971800" indent="-228600" algn="l" rtl="0" fontAlgn="base">
        <a:spcBef>
          <a:spcPct val="20000"/>
        </a:spcBef>
        <a:spcAft>
          <a:spcPct val="0"/>
        </a:spcAft>
        <a:buClr>
          <a:schemeClr val="accent2"/>
        </a:buClr>
        <a:buChar char="»"/>
        <a:defRPr sz="1200">
          <a:solidFill>
            <a:schemeClr val="tx1"/>
          </a:solidFill>
          <a:latin typeface="+mn-lt"/>
        </a:defRPr>
      </a:lvl7pPr>
      <a:lvl8pPr marL="3429000" indent="-228600" algn="l" rtl="0" fontAlgn="base">
        <a:spcBef>
          <a:spcPct val="20000"/>
        </a:spcBef>
        <a:spcAft>
          <a:spcPct val="0"/>
        </a:spcAft>
        <a:buClr>
          <a:schemeClr val="accent2"/>
        </a:buClr>
        <a:buChar char="»"/>
        <a:defRPr sz="1200">
          <a:solidFill>
            <a:schemeClr val="tx1"/>
          </a:solidFill>
          <a:latin typeface="+mn-lt"/>
        </a:defRPr>
      </a:lvl8pPr>
      <a:lvl9pPr marL="3886200" indent="-228600" algn="l" rtl="0" fontAlgn="base">
        <a:spcBef>
          <a:spcPct val="20000"/>
        </a:spcBef>
        <a:spcAft>
          <a:spcPct val="0"/>
        </a:spcAft>
        <a:buClr>
          <a:schemeClr val="accent2"/>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ebinars.apic.org/session.php?id=14196" TargetMode="External"/><Relationship Id="rId3" Type="http://schemas.openxmlformats.org/officeDocument/2006/relationships/hyperlink" Target="http://www.cdc.gov/vitalsigns/pdf/2014-03-vitalsigns.pdf" TargetMode="External"/><Relationship Id="rId7" Type="http://schemas.openxmlformats.org/officeDocument/2006/relationships/hyperlink" Target="http://www.apic.org/Resource_/TinyMceFileManager/Advocacy-PDFs/IRF_PPS_FY_2015_Final_6-24-14.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apic.org/Resource_/TinyMceFileManager/Advocacy-PDFs/Inpatient_Psych_Facilities_FY_2015_--_final_6-18-14.pdf" TargetMode="External"/><Relationship Id="rId5" Type="http://schemas.openxmlformats.org/officeDocument/2006/relationships/hyperlink" Target="http://www.apic.org/Resource_/TinyMceFileManager/Advocacy-PDFs/IPPS_FY_2015_final_6-27-14.pdf" TargetMode="External"/><Relationship Id="rId4" Type="http://schemas.openxmlformats.org/officeDocument/2006/relationships/hyperlink" Target="http://www.apic.org/Resource_/TinyMceFileManager/Advocacy-PDFs/Federal_HAI_Reporting_to_NHSN_6_19_14.pp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000" dirty="0" smtClean="0">
                <a:effectLst/>
              </a:rPr>
              <a:t>Chapter Legislative Representatives</a:t>
            </a:r>
            <a:r>
              <a:rPr lang="en-US" sz="3000" dirty="0">
                <a:effectLst/>
              </a:rPr>
              <a:t> </a:t>
            </a:r>
            <a:r>
              <a:rPr lang="en-US" sz="3000" dirty="0" smtClean="0">
                <a:effectLst/>
              </a:rPr>
              <a:t/>
            </a:r>
            <a:br>
              <a:rPr lang="en-US" sz="3000" dirty="0" smtClean="0">
                <a:effectLst/>
              </a:rPr>
            </a:br>
            <a:r>
              <a:rPr lang="en-US" sz="3000" dirty="0" smtClean="0">
                <a:effectLst/>
              </a:rPr>
              <a:t>Government Affairs Update</a:t>
            </a:r>
            <a:br>
              <a:rPr lang="en-US" sz="3000" dirty="0" smtClean="0">
                <a:effectLst/>
              </a:rPr>
            </a:br>
            <a:r>
              <a:rPr lang="en-US" sz="3000" dirty="0">
                <a:effectLst/>
              </a:rPr>
              <a:t/>
            </a:r>
            <a:br>
              <a:rPr lang="en-US" sz="3000" dirty="0">
                <a:effectLst/>
              </a:rPr>
            </a:br>
            <a:r>
              <a:rPr lang="en-US" sz="3000" dirty="0" smtClean="0">
                <a:solidFill>
                  <a:srgbClr val="FF0000"/>
                </a:solidFill>
                <a:effectLst/>
              </a:rPr>
              <a:t/>
            </a:r>
            <a:br>
              <a:rPr lang="en-US" sz="3000" dirty="0" smtClean="0">
                <a:solidFill>
                  <a:srgbClr val="FF0000"/>
                </a:solidFill>
                <a:effectLst/>
              </a:rPr>
            </a:br>
            <a:endParaRPr lang="en-US" sz="3000" dirty="0">
              <a:effectLst/>
            </a:endParaRPr>
          </a:p>
        </p:txBody>
      </p:sp>
      <p:sp>
        <p:nvSpPr>
          <p:cNvPr id="2051" name="Rectangle 3"/>
          <p:cNvSpPr>
            <a:spLocks noGrp="1" noChangeArrowheads="1"/>
          </p:cNvSpPr>
          <p:nvPr>
            <p:ph type="subTitle" idx="1"/>
          </p:nvPr>
        </p:nvSpPr>
        <p:spPr>
          <a:xfrm>
            <a:off x="1371600" y="4267200"/>
            <a:ext cx="6400800" cy="1752600"/>
          </a:xfrm>
        </p:spPr>
        <p:txBody>
          <a:bodyPr/>
          <a:lstStyle/>
          <a:p>
            <a:endParaRPr lang="en-US" dirty="0" smtClean="0"/>
          </a:p>
          <a:p>
            <a:r>
              <a:rPr lang="en-US" dirty="0" smtClean="0">
                <a:effectLst/>
              </a:rPr>
              <a:t>Summer 2014</a:t>
            </a:r>
            <a:endParaRPr lang="en-US" dirty="0">
              <a:effectLst/>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0" y="12700"/>
            <a:ext cx="5638800" cy="914400"/>
          </a:xfrm>
        </p:spPr>
        <p:txBody>
          <a:bodyPr/>
          <a:lstStyle/>
          <a:p>
            <a:pPr algn="ctr" eaLnBrk="1" hangingPunct="1"/>
            <a:r>
              <a:rPr lang="en-US" altLang="en-US" dirty="0" smtClean="0">
                <a:solidFill>
                  <a:schemeClr val="bg1"/>
                </a:solidFill>
                <a:effectLst/>
              </a:rPr>
              <a:t>Additional resources</a:t>
            </a:r>
          </a:p>
        </p:txBody>
      </p:sp>
      <p:sp>
        <p:nvSpPr>
          <p:cNvPr id="8195" name="Content Placeholder 2"/>
          <p:cNvSpPr>
            <a:spLocks noGrp="1"/>
          </p:cNvSpPr>
          <p:nvPr>
            <p:ph idx="1"/>
          </p:nvPr>
        </p:nvSpPr>
        <p:spPr>
          <a:xfrm>
            <a:off x="152400" y="838200"/>
            <a:ext cx="8686800" cy="4953000"/>
          </a:xfrm>
        </p:spPr>
        <p:txBody>
          <a:bodyPr/>
          <a:lstStyle/>
          <a:p>
            <a:pPr marL="0" indent="0" eaLnBrk="1" hangingPunct="1">
              <a:buFontTx/>
              <a:buNone/>
            </a:pPr>
            <a:endParaRPr lang="en-US" altLang="en-US" sz="1600" b="0" dirty="0" smtClean="0">
              <a:hlinkClick r:id="rId3"/>
            </a:endParaRPr>
          </a:p>
          <a:p>
            <a:pPr marL="0" indent="0">
              <a:buNone/>
            </a:pPr>
            <a:r>
              <a:rPr lang="en-US" sz="1600" dirty="0" smtClean="0"/>
              <a:t>Updated Federal HAI Reporting via NHSN</a:t>
            </a:r>
          </a:p>
          <a:p>
            <a:pPr marL="0" indent="0">
              <a:buNone/>
            </a:pPr>
            <a:r>
              <a:rPr lang="en-US" sz="1600" b="0" dirty="0" smtClean="0">
                <a:hlinkClick r:id="rId4"/>
              </a:rPr>
              <a:t>http://www.apic.org/Resource_/TinyMceFileManager/Advocacy-PDFs/Federal_HAI_Reporting_to_NHSN_6_19_14.ppt</a:t>
            </a:r>
            <a:endParaRPr lang="en-US" sz="1600" b="0" dirty="0" smtClean="0"/>
          </a:p>
          <a:p>
            <a:pPr marL="0" indent="0" eaLnBrk="1" hangingPunct="1">
              <a:buFontTx/>
              <a:buNone/>
            </a:pPr>
            <a:endParaRPr lang="en-US" altLang="en-US" sz="1600" b="0" dirty="0" smtClean="0"/>
          </a:p>
          <a:p>
            <a:pPr marL="0" indent="0" eaLnBrk="1" hangingPunct="1">
              <a:buFontTx/>
              <a:buNone/>
            </a:pPr>
            <a:r>
              <a:rPr lang="en-US" altLang="en-US" sz="1600" dirty="0" smtClean="0"/>
              <a:t>APIC comments on CMS IPPS proposed rule </a:t>
            </a:r>
          </a:p>
          <a:p>
            <a:pPr marL="0" indent="0" eaLnBrk="1" hangingPunct="1">
              <a:buFontTx/>
              <a:buNone/>
            </a:pPr>
            <a:r>
              <a:rPr lang="en-US" altLang="en-US" sz="1600" b="0" dirty="0" smtClean="0">
                <a:hlinkClick r:id="rId5"/>
              </a:rPr>
              <a:t>http://www.apic.org/Resource_/TinyMceFileManager/Advocacy-PDFs/IPPS_FY_2015_final_6-27-14.pdf</a:t>
            </a:r>
            <a:endParaRPr lang="en-US" altLang="en-US" sz="1600" b="0" dirty="0" smtClean="0"/>
          </a:p>
          <a:p>
            <a:pPr marL="0" indent="0" eaLnBrk="1" hangingPunct="1">
              <a:buFontTx/>
              <a:buNone/>
            </a:pPr>
            <a:endParaRPr lang="en-US" altLang="en-US" sz="1600" b="0" dirty="0" smtClean="0"/>
          </a:p>
          <a:p>
            <a:pPr marL="0" indent="0" eaLnBrk="1" hangingPunct="1">
              <a:buFontTx/>
              <a:buNone/>
            </a:pPr>
            <a:r>
              <a:rPr lang="en-US" altLang="en-US" sz="1600" dirty="0" smtClean="0"/>
              <a:t>APIC comments on CMS IPF proposed rule </a:t>
            </a:r>
          </a:p>
          <a:p>
            <a:pPr marL="0" indent="0" eaLnBrk="1" hangingPunct="1">
              <a:buFontTx/>
              <a:buNone/>
            </a:pPr>
            <a:r>
              <a:rPr lang="en-US" altLang="en-US" sz="1600" b="0" dirty="0" smtClean="0">
                <a:hlinkClick r:id="rId6"/>
              </a:rPr>
              <a:t>http://www.apic.org/Resource_/TinyMceFileManager/Advocacy-PDFs/Inpatient_Psych_Facilities_FY_2015_--_final_6-18-14.pdf</a:t>
            </a:r>
            <a:endParaRPr lang="en-US" altLang="en-US" sz="1600" b="0" dirty="0" smtClean="0"/>
          </a:p>
          <a:p>
            <a:pPr marL="0" indent="0" eaLnBrk="1" hangingPunct="1">
              <a:buFontTx/>
              <a:buNone/>
            </a:pPr>
            <a:endParaRPr lang="en-US" altLang="en-US" sz="1600" b="0" dirty="0" smtClean="0"/>
          </a:p>
          <a:p>
            <a:pPr marL="0" indent="0" eaLnBrk="1" hangingPunct="1">
              <a:buFontTx/>
              <a:buNone/>
            </a:pPr>
            <a:r>
              <a:rPr lang="en-US" altLang="en-US" sz="1600" dirty="0" smtClean="0"/>
              <a:t>APIC comments on CMS IRF proposed rule </a:t>
            </a:r>
          </a:p>
          <a:p>
            <a:pPr marL="0" indent="0" eaLnBrk="1" hangingPunct="1">
              <a:buFontTx/>
              <a:buNone/>
            </a:pPr>
            <a:r>
              <a:rPr lang="en-US" altLang="en-US" sz="1600" b="0" dirty="0" smtClean="0">
                <a:hlinkClick r:id="rId7"/>
              </a:rPr>
              <a:t>http://www.apic.org/Resource_/TinyMceFileManager/Advocacy-PDFs/IRF_PPS_FY_2015_Final_6-24-14.pdf</a:t>
            </a:r>
            <a:endParaRPr lang="en-US" altLang="en-US" sz="1600" b="0" dirty="0" smtClean="0"/>
          </a:p>
          <a:p>
            <a:pPr marL="0" indent="0" eaLnBrk="1" hangingPunct="1">
              <a:buFontTx/>
              <a:buNone/>
            </a:pPr>
            <a:endParaRPr lang="en-US" altLang="en-US" sz="1600" b="0" dirty="0"/>
          </a:p>
          <a:p>
            <a:pPr marL="0" indent="0" eaLnBrk="1" hangingPunct="1">
              <a:buFontTx/>
              <a:buNone/>
            </a:pPr>
            <a:r>
              <a:rPr lang="en-US" altLang="en-US" sz="1600" dirty="0" smtClean="0"/>
              <a:t>Register for August 27 NHSN updates webinar</a:t>
            </a:r>
          </a:p>
          <a:p>
            <a:pPr marL="0" indent="0" eaLnBrk="1" hangingPunct="1">
              <a:buFontTx/>
              <a:buNone/>
            </a:pPr>
            <a:r>
              <a:rPr lang="en-US" altLang="en-US" sz="1600" b="0" dirty="0">
                <a:hlinkClick r:id="rId8"/>
              </a:rPr>
              <a:t>http://</a:t>
            </a:r>
            <a:r>
              <a:rPr lang="en-US" altLang="en-US" sz="1600" b="0" dirty="0" smtClean="0">
                <a:hlinkClick r:id="rId8"/>
              </a:rPr>
              <a:t>webinars.apic.org/session.php?id=14196</a:t>
            </a:r>
            <a:endParaRPr lang="en-US" altLang="en-US" sz="1600" b="0" dirty="0" smtClean="0"/>
          </a:p>
          <a:p>
            <a:pPr marL="0" indent="0" eaLnBrk="1" hangingPunct="1">
              <a:buFontTx/>
              <a:buNone/>
            </a:pPr>
            <a:endParaRPr lang="en-US" altLang="en-US" sz="1600" b="0" dirty="0" smtClean="0"/>
          </a:p>
          <a:p>
            <a:pPr marL="0" indent="0" eaLnBrk="1" hangingPunct="1">
              <a:buFontTx/>
              <a:buNone/>
            </a:pPr>
            <a:endParaRPr lang="en-US" altLang="en-US" sz="1600" b="0" dirty="0" smtClean="0"/>
          </a:p>
          <a:p>
            <a:pPr marL="0" indent="0" eaLnBrk="1" hangingPunct="1">
              <a:buFontTx/>
              <a:buNone/>
            </a:pPr>
            <a:r>
              <a:rPr lang="en-US" altLang="en-US" sz="1600" b="0" dirty="0" smtClean="0"/>
              <a:t>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57097" y="152400"/>
            <a:ext cx="6858000" cy="914400"/>
          </a:xfrm>
        </p:spPr>
        <p:txBody>
          <a:bodyPr/>
          <a:lstStyle/>
          <a:p>
            <a:pPr algn="ctr"/>
            <a:r>
              <a:rPr lang="en-US" sz="2400" dirty="0" smtClean="0">
                <a:solidFill>
                  <a:schemeClr val="bg1"/>
                </a:solidFill>
                <a:effectLst/>
                <a:latin typeface="+mn-lt"/>
              </a:rPr>
              <a:t>CDC’s Detect and Protect Against Antibiotic Resistance Initiative </a:t>
            </a:r>
            <a:endParaRPr lang="en-US" sz="2400" dirty="0">
              <a:solidFill>
                <a:schemeClr val="bg1"/>
              </a:solidFill>
              <a:effectLst/>
              <a:latin typeface="+mn-lt"/>
            </a:endParaRPr>
          </a:p>
        </p:txBody>
      </p:sp>
      <p:sp>
        <p:nvSpPr>
          <p:cNvPr id="5" name="Rectangle 3"/>
          <p:cNvSpPr txBox="1">
            <a:spLocks noChangeArrowheads="1"/>
          </p:cNvSpPr>
          <p:nvPr/>
        </p:nvSpPr>
        <p:spPr bwMode="auto">
          <a:xfrm>
            <a:off x="309032" y="1447800"/>
            <a:ext cx="86487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Clr>
                <a:schemeClr val="accent2"/>
              </a:buClr>
              <a:buChar char="•"/>
              <a:defRPr sz="2400" b="1">
                <a:solidFill>
                  <a:schemeClr val="tx1"/>
                </a:solidFill>
                <a:latin typeface="+mn-lt"/>
                <a:ea typeface="+mn-ea"/>
                <a:cs typeface="+mn-cs"/>
              </a:defRPr>
            </a:lvl1pPr>
            <a:lvl2pPr marL="742950" indent="-285750" algn="l" rtl="0" fontAlgn="base">
              <a:spcBef>
                <a:spcPct val="20000"/>
              </a:spcBef>
              <a:spcAft>
                <a:spcPct val="0"/>
              </a:spcAft>
              <a:buClr>
                <a:schemeClr val="accent2"/>
              </a:buClr>
              <a:buChar char="–"/>
              <a:defRPr sz="2000">
                <a:solidFill>
                  <a:schemeClr val="tx1"/>
                </a:solidFill>
                <a:latin typeface="+mn-lt"/>
              </a:defRPr>
            </a:lvl2pPr>
            <a:lvl3pPr marL="1143000" indent="-228600" algn="l" rtl="0" fontAlgn="base">
              <a:spcBef>
                <a:spcPct val="20000"/>
              </a:spcBef>
              <a:spcAft>
                <a:spcPct val="0"/>
              </a:spcAft>
              <a:buClr>
                <a:schemeClr val="accent2"/>
              </a:buClr>
              <a:buChar char="•"/>
              <a:defRPr>
                <a:solidFill>
                  <a:schemeClr val="tx1"/>
                </a:solidFill>
                <a:latin typeface="+mn-lt"/>
              </a:defRPr>
            </a:lvl3pPr>
            <a:lvl4pPr marL="1600200" indent="-228600" algn="l" rtl="0" fontAlgn="base">
              <a:spcBef>
                <a:spcPct val="20000"/>
              </a:spcBef>
              <a:spcAft>
                <a:spcPct val="0"/>
              </a:spcAft>
              <a:buClr>
                <a:schemeClr val="accent2"/>
              </a:buClr>
              <a:buChar char="–"/>
              <a:defRPr sz="1600">
                <a:solidFill>
                  <a:schemeClr val="tx1"/>
                </a:solidFill>
                <a:latin typeface="+mn-lt"/>
              </a:defRPr>
            </a:lvl4pPr>
            <a:lvl5pPr marL="2057400" indent="-228600" algn="l" rtl="0" fontAlgn="base">
              <a:spcBef>
                <a:spcPct val="20000"/>
              </a:spcBef>
              <a:spcAft>
                <a:spcPct val="0"/>
              </a:spcAft>
              <a:buClr>
                <a:schemeClr val="accent2"/>
              </a:buClr>
              <a:buChar char="»"/>
              <a:defRPr sz="1200">
                <a:solidFill>
                  <a:schemeClr val="tx1"/>
                </a:solidFill>
                <a:latin typeface="+mn-lt"/>
              </a:defRPr>
            </a:lvl5pPr>
            <a:lvl6pPr marL="2514600" indent="-228600" algn="l" rtl="0" fontAlgn="base">
              <a:spcBef>
                <a:spcPct val="20000"/>
              </a:spcBef>
              <a:spcAft>
                <a:spcPct val="0"/>
              </a:spcAft>
              <a:buClr>
                <a:schemeClr val="accent2"/>
              </a:buClr>
              <a:buChar char="»"/>
              <a:defRPr sz="1200">
                <a:solidFill>
                  <a:schemeClr val="tx1"/>
                </a:solidFill>
                <a:latin typeface="+mn-lt"/>
              </a:defRPr>
            </a:lvl6pPr>
            <a:lvl7pPr marL="2971800" indent="-228600" algn="l" rtl="0" fontAlgn="base">
              <a:spcBef>
                <a:spcPct val="20000"/>
              </a:spcBef>
              <a:spcAft>
                <a:spcPct val="0"/>
              </a:spcAft>
              <a:buClr>
                <a:schemeClr val="accent2"/>
              </a:buClr>
              <a:buChar char="»"/>
              <a:defRPr sz="1200">
                <a:solidFill>
                  <a:schemeClr val="tx1"/>
                </a:solidFill>
                <a:latin typeface="+mn-lt"/>
              </a:defRPr>
            </a:lvl7pPr>
            <a:lvl8pPr marL="3429000" indent="-228600" algn="l" rtl="0" fontAlgn="base">
              <a:spcBef>
                <a:spcPct val="20000"/>
              </a:spcBef>
              <a:spcAft>
                <a:spcPct val="0"/>
              </a:spcAft>
              <a:buClr>
                <a:schemeClr val="accent2"/>
              </a:buClr>
              <a:buChar char="»"/>
              <a:defRPr sz="1200">
                <a:solidFill>
                  <a:schemeClr val="tx1"/>
                </a:solidFill>
                <a:latin typeface="+mn-lt"/>
              </a:defRPr>
            </a:lvl8pPr>
            <a:lvl9pPr marL="3886200" indent="-228600" algn="l" rtl="0" fontAlgn="base">
              <a:spcBef>
                <a:spcPct val="20000"/>
              </a:spcBef>
              <a:spcAft>
                <a:spcPct val="0"/>
              </a:spcAft>
              <a:buClr>
                <a:schemeClr val="accent2"/>
              </a:buClr>
              <a:buChar char="»"/>
              <a:defRPr sz="1200">
                <a:solidFill>
                  <a:schemeClr val="tx1"/>
                </a:solidFill>
                <a:latin typeface="+mn-lt"/>
              </a:defRPr>
            </a:lvl9pPr>
          </a:lstStyle>
          <a:p>
            <a:pPr marL="0" indent="0">
              <a:buFontTx/>
              <a:buNone/>
            </a:pPr>
            <a:r>
              <a:rPr lang="en-US" sz="1600" kern="0" dirty="0" smtClean="0"/>
              <a:t>Calls for $30 million in FY 2015 for CDC to invest in the following priority areas:</a:t>
            </a:r>
          </a:p>
          <a:p>
            <a:r>
              <a:rPr lang="en-US" sz="1600" b="0" kern="0" dirty="0" smtClean="0"/>
              <a:t>Support a network of 5 regional labs that will characterize emerging resistance and rapidly identify outbreaks of dangerous antibiotic resistance threats</a:t>
            </a:r>
          </a:p>
          <a:p>
            <a:endParaRPr lang="en-US" sz="1600" kern="0" dirty="0" smtClean="0"/>
          </a:p>
          <a:p>
            <a:r>
              <a:rPr lang="en-US" sz="1600" b="0" kern="0" dirty="0" smtClean="0"/>
              <a:t>Scale up healthcare prevention </a:t>
            </a:r>
            <a:r>
              <a:rPr lang="en-US" sz="1600" b="0" kern="0" dirty="0" err="1" smtClean="0"/>
              <a:t>collaboratives</a:t>
            </a:r>
            <a:r>
              <a:rPr lang="en-US" sz="1600" b="0" kern="0" dirty="0" smtClean="0"/>
              <a:t> focused on improving antibiotic use and preventing deadly infections caused by:</a:t>
            </a:r>
          </a:p>
          <a:p>
            <a:pPr lvl="1"/>
            <a:r>
              <a:rPr lang="en-US" sz="1600" i="1" kern="0" dirty="0" smtClean="0"/>
              <a:t>Clostridium </a:t>
            </a:r>
            <a:r>
              <a:rPr lang="en-US" sz="1600" i="1" kern="0" dirty="0" err="1" smtClean="0"/>
              <a:t>difficile</a:t>
            </a:r>
            <a:r>
              <a:rPr lang="en-US" sz="1600" i="1" kern="0" dirty="0" smtClean="0"/>
              <a:t> </a:t>
            </a:r>
            <a:r>
              <a:rPr lang="en-US" sz="1600" kern="0" dirty="0" smtClean="0"/>
              <a:t>(</a:t>
            </a:r>
            <a:r>
              <a:rPr lang="en-US" sz="1600" i="1" kern="0" dirty="0" smtClean="0"/>
              <a:t>C. diff.</a:t>
            </a:r>
            <a:r>
              <a:rPr lang="en-US" sz="1600" kern="0" dirty="0" smtClean="0"/>
              <a:t>)</a:t>
            </a:r>
            <a:endParaRPr lang="en-US" sz="1600" i="1" kern="0" dirty="0" smtClean="0"/>
          </a:p>
          <a:p>
            <a:pPr lvl="1"/>
            <a:r>
              <a:rPr lang="en-US" sz="1600" kern="0" dirty="0" err="1" smtClean="0"/>
              <a:t>Carbapenem</a:t>
            </a:r>
            <a:r>
              <a:rPr lang="en-US" sz="1600" kern="0" dirty="0" smtClean="0"/>
              <a:t>-resistant </a:t>
            </a:r>
            <a:r>
              <a:rPr lang="en-US" sz="1600" kern="0" dirty="0" err="1" smtClean="0"/>
              <a:t>Entererbacteriaceae</a:t>
            </a:r>
            <a:r>
              <a:rPr lang="en-US" sz="1600" kern="0" dirty="0" smtClean="0"/>
              <a:t> (CRE)</a:t>
            </a:r>
          </a:p>
          <a:p>
            <a:pPr lvl="1"/>
            <a:r>
              <a:rPr lang="en-US" sz="1600" kern="0" dirty="0"/>
              <a:t>Extended-spectrum </a:t>
            </a:r>
            <a:r>
              <a:rPr lang="el-GR" sz="1600" kern="0" dirty="0"/>
              <a:t>β-</a:t>
            </a:r>
            <a:r>
              <a:rPr lang="en-US" sz="1600" kern="0" dirty="0"/>
              <a:t>lactamase-producing </a:t>
            </a:r>
            <a:r>
              <a:rPr lang="en-US" sz="1600" kern="0" dirty="0" err="1"/>
              <a:t>Enterobacteriaceae</a:t>
            </a:r>
            <a:r>
              <a:rPr lang="en-US" sz="1600" kern="0" dirty="0"/>
              <a:t> (ESBL)</a:t>
            </a:r>
            <a:endParaRPr lang="en-US" sz="1600" kern="0" dirty="0" smtClean="0"/>
          </a:p>
          <a:p>
            <a:pPr lvl="1"/>
            <a:r>
              <a:rPr lang="en-US" sz="1600" i="1" kern="0" dirty="0" smtClean="0"/>
              <a:t>Pseudomonas</a:t>
            </a:r>
          </a:p>
          <a:p>
            <a:pPr lvl="1"/>
            <a:r>
              <a:rPr lang="en-US" sz="1600" kern="0" dirty="0" smtClean="0"/>
              <a:t>Methicillin-resistant </a:t>
            </a:r>
            <a:r>
              <a:rPr lang="en-US" sz="1600" i="1" kern="0" dirty="0" smtClean="0"/>
              <a:t>Staphylococcus</a:t>
            </a:r>
            <a:r>
              <a:rPr lang="en-US" sz="1600" kern="0" dirty="0" smtClean="0"/>
              <a:t> </a:t>
            </a:r>
            <a:r>
              <a:rPr lang="en-US" sz="1600" i="1" kern="0" dirty="0" err="1" smtClean="0"/>
              <a:t>aureus</a:t>
            </a:r>
            <a:r>
              <a:rPr lang="en-US" sz="1600" kern="0" dirty="0" smtClean="0"/>
              <a:t> (MRSA)</a:t>
            </a:r>
          </a:p>
          <a:p>
            <a:pPr lvl="1"/>
            <a:endParaRPr lang="en-US" sz="1600" kern="0" dirty="0" smtClean="0"/>
          </a:p>
          <a:p>
            <a:r>
              <a:rPr lang="en-US" sz="1600" b="0" kern="0" dirty="0" smtClean="0"/>
              <a:t>Improve outpatient antibiotic prescribing and target community AR threats including resistant </a:t>
            </a:r>
            <a:r>
              <a:rPr lang="en-US" sz="1600" b="0" i="1" kern="0" dirty="0" smtClean="0"/>
              <a:t>Salmonella</a:t>
            </a:r>
            <a:r>
              <a:rPr lang="en-US" sz="1600" b="0" kern="0" dirty="0" smtClean="0"/>
              <a:t>, and drug-resistant gonorrhea</a:t>
            </a:r>
          </a:p>
          <a:p>
            <a:endParaRPr lang="en-US" sz="1600" kern="0" dirty="0" smtClean="0"/>
          </a:p>
          <a:p>
            <a:r>
              <a:rPr lang="en-US" sz="1600" b="0" kern="0" dirty="0" smtClean="0"/>
              <a:t>Establish lab library of resistant isolates to help support drug and diagnostic development</a:t>
            </a:r>
          </a:p>
          <a:p>
            <a:endParaRPr lang="en-US" sz="1800" kern="0" dirty="0" smtClean="0"/>
          </a:p>
          <a:p>
            <a:endParaRPr lang="en-US" sz="1800" kern="0" dirty="0"/>
          </a:p>
        </p:txBody>
      </p:sp>
      <p:sp>
        <p:nvSpPr>
          <p:cNvPr id="6" name="TextBox 5"/>
          <p:cNvSpPr txBox="1"/>
          <p:nvPr/>
        </p:nvSpPr>
        <p:spPr>
          <a:xfrm>
            <a:off x="7586132" y="6066708"/>
            <a:ext cx="1405467" cy="246221"/>
          </a:xfrm>
          <a:prstGeom prst="rect">
            <a:avLst/>
          </a:prstGeom>
          <a:noFill/>
        </p:spPr>
        <p:txBody>
          <a:bodyPr wrap="square" rtlCol="0">
            <a:spAutoFit/>
          </a:bodyPr>
          <a:lstStyle/>
          <a:p>
            <a:r>
              <a:rPr lang="en-US" sz="1000" b="1" dirty="0" smtClean="0"/>
              <a:t>Source: </a:t>
            </a:r>
            <a:r>
              <a:rPr lang="en-US" sz="1000" dirty="0" smtClean="0"/>
              <a:t>CDC</a:t>
            </a:r>
            <a:endParaRPr lang="en-US" sz="1000" dirty="0"/>
          </a:p>
        </p:txBody>
      </p:sp>
    </p:spTree>
    <p:extLst>
      <p:ext uri="{BB962C8B-B14F-4D97-AF65-F5344CB8AC3E}">
        <p14:creationId xmlns:p14="http://schemas.microsoft.com/office/powerpoint/2010/main" xmlns="" val="31280965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2257097" y="152400"/>
            <a:ext cx="68580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2pPr>
            <a:lvl3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3pPr>
            <a:lvl4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4pPr>
            <a:lvl5pPr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5pPr>
            <a:lvl6pPr marL="4572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6pPr>
            <a:lvl7pPr marL="9144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7pPr>
            <a:lvl8pPr marL="13716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8pPr>
            <a:lvl9pPr marL="1828800" algn="l" rtl="0" fontAlgn="base">
              <a:spcBef>
                <a:spcPct val="0"/>
              </a:spcBef>
              <a:spcAft>
                <a:spcPct val="0"/>
              </a:spcAft>
              <a:defRPr sz="2800" b="1">
                <a:solidFill>
                  <a:schemeClr val="accent2"/>
                </a:solidFill>
                <a:effectLst>
                  <a:outerShdw blurRad="38100" dist="38100" dir="2700000" algn="tl">
                    <a:srgbClr val="C0C0C0"/>
                  </a:outerShdw>
                </a:effectLst>
                <a:latin typeface="Arial" charset="0"/>
              </a:defRPr>
            </a:lvl9pPr>
          </a:lstStyle>
          <a:p>
            <a:r>
              <a:rPr lang="en-US" sz="2400" kern="0" dirty="0" smtClean="0">
                <a:solidFill>
                  <a:schemeClr val="bg1"/>
                </a:solidFill>
                <a:effectLst/>
                <a:latin typeface="+mn-lt"/>
              </a:rPr>
              <a:t>Why does APIC support NHSN funding?</a:t>
            </a:r>
            <a:endParaRPr lang="en-US" sz="2400" kern="0" dirty="0">
              <a:solidFill>
                <a:schemeClr val="bg1"/>
              </a:solidFill>
              <a:effectLst/>
              <a:latin typeface="+mn-lt"/>
            </a:endParaRPr>
          </a:p>
        </p:txBody>
      </p:sp>
      <p:sp>
        <p:nvSpPr>
          <p:cNvPr id="4" name="TextBox 3"/>
          <p:cNvSpPr txBox="1"/>
          <p:nvPr/>
        </p:nvSpPr>
        <p:spPr>
          <a:xfrm>
            <a:off x="228600" y="1371600"/>
            <a:ext cx="8686800" cy="2585323"/>
          </a:xfrm>
          <a:prstGeom prst="rect">
            <a:avLst/>
          </a:prstGeom>
          <a:noFill/>
        </p:spPr>
        <p:txBody>
          <a:bodyPr wrap="square" rtlCol="0">
            <a:spAutoFit/>
          </a:bodyPr>
          <a:lstStyle/>
          <a:p>
            <a:r>
              <a:rPr lang="en-US" dirty="0" smtClean="0"/>
              <a:t>APIC supports NHSN funding as a part of APIC’s Data Standardization Strategic Goal to promote and advocate for standardized, quality and comparable HAI data. </a:t>
            </a:r>
          </a:p>
          <a:p>
            <a:endParaRPr lang="en-US" dirty="0"/>
          </a:p>
          <a:p>
            <a:r>
              <a:rPr lang="en-US" dirty="0" smtClean="0"/>
              <a:t>Of the data collection systems currently available, APIC believes NHSN is the most scientifically sound. </a:t>
            </a:r>
          </a:p>
          <a:p>
            <a:endParaRPr lang="en-US" dirty="0"/>
          </a:p>
          <a:p>
            <a:r>
              <a:rPr lang="en-US" dirty="0" smtClean="0"/>
              <a:t>Healthcare </a:t>
            </a:r>
            <a:r>
              <a:rPr lang="en-US" dirty="0"/>
              <a:t>facility reimbursement incentive and penalty programs have widespread support among policymakers and are here to </a:t>
            </a:r>
            <a:r>
              <a:rPr lang="en-US" dirty="0" smtClean="0"/>
              <a:t>stay. NHSN is the best system to allow for fair and accurate evaluation of facilities and programs. </a:t>
            </a:r>
            <a:endParaRPr lang="en-US" dirty="0"/>
          </a:p>
        </p:txBody>
      </p:sp>
      <p:pic>
        <p:nvPicPr>
          <p:cNvPr id="1026" name="Picture 2" descr="NHSN - National Healthcare Safety Network"/>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57097" y="4116302"/>
            <a:ext cx="3886200" cy="15739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506375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90800" y="0"/>
            <a:ext cx="5943600" cy="1027090"/>
          </a:xfrm>
        </p:spPr>
        <p:txBody>
          <a:bodyPr/>
          <a:lstStyle/>
          <a:p>
            <a:r>
              <a:rPr lang="en-US" sz="2400" dirty="0" smtClean="0">
                <a:solidFill>
                  <a:schemeClr val="bg1"/>
                </a:solidFill>
                <a:effectLst/>
              </a:rPr>
              <a:t>CDC’s Budget Request for the National Healthcare Safety Network  </a:t>
            </a:r>
            <a:endParaRPr lang="en-US" sz="2400" i="1" dirty="0">
              <a:solidFill>
                <a:schemeClr val="bg1"/>
              </a:solidFill>
              <a:effectLst/>
            </a:endParaRPr>
          </a:p>
        </p:txBody>
      </p:sp>
      <p:sp>
        <p:nvSpPr>
          <p:cNvPr id="7" name="Rectangle 3"/>
          <p:cNvSpPr txBox="1">
            <a:spLocks noChangeArrowheads="1"/>
          </p:cNvSpPr>
          <p:nvPr/>
        </p:nvSpPr>
        <p:spPr bwMode="auto">
          <a:xfrm>
            <a:off x="210256" y="1295400"/>
            <a:ext cx="8458200" cy="403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Clr>
                <a:schemeClr val="accent2"/>
              </a:buClr>
              <a:buChar char="•"/>
              <a:defRPr sz="2400" b="1">
                <a:solidFill>
                  <a:schemeClr val="tx1"/>
                </a:solidFill>
                <a:latin typeface="+mn-lt"/>
                <a:ea typeface="+mn-ea"/>
                <a:cs typeface="+mn-cs"/>
              </a:defRPr>
            </a:lvl1pPr>
            <a:lvl2pPr marL="742950" indent="-285750" algn="l" rtl="0" fontAlgn="base">
              <a:spcBef>
                <a:spcPct val="20000"/>
              </a:spcBef>
              <a:spcAft>
                <a:spcPct val="0"/>
              </a:spcAft>
              <a:buClr>
                <a:schemeClr val="accent2"/>
              </a:buClr>
              <a:buChar char="–"/>
              <a:defRPr sz="2000">
                <a:solidFill>
                  <a:schemeClr val="tx1"/>
                </a:solidFill>
                <a:latin typeface="+mn-lt"/>
              </a:defRPr>
            </a:lvl2pPr>
            <a:lvl3pPr marL="1143000" indent="-228600" algn="l" rtl="0" fontAlgn="base">
              <a:spcBef>
                <a:spcPct val="20000"/>
              </a:spcBef>
              <a:spcAft>
                <a:spcPct val="0"/>
              </a:spcAft>
              <a:buClr>
                <a:schemeClr val="accent2"/>
              </a:buClr>
              <a:buChar char="•"/>
              <a:defRPr>
                <a:solidFill>
                  <a:schemeClr val="tx1"/>
                </a:solidFill>
                <a:latin typeface="+mn-lt"/>
              </a:defRPr>
            </a:lvl3pPr>
            <a:lvl4pPr marL="1600200" indent="-228600" algn="l" rtl="0" fontAlgn="base">
              <a:spcBef>
                <a:spcPct val="20000"/>
              </a:spcBef>
              <a:spcAft>
                <a:spcPct val="0"/>
              </a:spcAft>
              <a:buClr>
                <a:schemeClr val="accent2"/>
              </a:buClr>
              <a:buChar char="–"/>
              <a:defRPr sz="1600">
                <a:solidFill>
                  <a:schemeClr val="tx1"/>
                </a:solidFill>
                <a:latin typeface="+mn-lt"/>
              </a:defRPr>
            </a:lvl4pPr>
            <a:lvl5pPr marL="2057400" indent="-228600" algn="l" rtl="0" fontAlgn="base">
              <a:spcBef>
                <a:spcPct val="20000"/>
              </a:spcBef>
              <a:spcAft>
                <a:spcPct val="0"/>
              </a:spcAft>
              <a:buClr>
                <a:schemeClr val="accent2"/>
              </a:buClr>
              <a:buChar char="»"/>
              <a:defRPr sz="1200">
                <a:solidFill>
                  <a:schemeClr val="tx1"/>
                </a:solidFill>
                <a:latin typeface="+mn-lt"/>
              </a:defRPr>
            </a:lvl5pPr>
            <a:lvl6pPr marL="2514600" indent="-228600" algn="l" rtl="0" fontAlgn="base">
              <a:spcBef>
                <a:spcPct val="20000"/>
              </a:spcBef>
              <a:spcAft>
                <a:spcPct val="0"/>
              </a:spcAft>
              <a:buClr>
                <a:schemeClr val="accent2"/>
              </a:buClr>
              <a:buChar char="»"/>
              <a:defRPr sz="1200">
                <a:solidFill>
                  <a:schemeClr val="tx1"/>
                </a:solidFill>
                <a:latin typeface="+mn-lt"/>
              </a:defRPr>
            </a:lvl6pPr>
            <a:lvl7pPr marL="2971800" indent="-228600" algn="l" rtl="0" fontAlgn="base">
              <a:spcBef>
                <a:spcPct val="20000"/>
              </a:spcBef>
              <a:spcAft>
                <a:spcPct val="0"/>
              </a:spcAft>
              <a:buClr>
                <a:schemeClr val="accent2"/>
              </a:buClr>
              <a:buChar char="»"/>
              <a:defRPr sz="1200">
                <a:solidFill>
                  <a:schemeClr val="tx1"/>
                </a:solidFill>
                <a:latin typeface="+mn-lt"/>
              </a:defRPr>
            </a:lvl7pPr>
            <a:lvl8pPr marL="3429000" indent="-228600" algn="l" rtl="0" fontAlgn="base">
              <a:spcBef>
                <a:spcPct val="20000"/>
              </a:spcBef>
              <a:spcAft>
                <a:spcPct val="0"/>
              </a:spcAft>
              <a:buClr>
                <a:schemeClr val="accent2"/>
              </a:buClr>
              <a:buChar char="»"/>
              <a:defRPr sz="1200">
                <a:solidFill>
                  <a:schemeClr val="tx1"/>
                </a:solidFill>
                <a:latin typeface="+mn-lt"/>
              </a:defRPr>
            </a:lvl8pPr>
            <a:lvl9pPr marL="3886200" indent="-228600" algn="l" rtl="0" fontAlgn="base">
              <a:spcBef>
                <a:spcPct val="20000"/>
              </a:spcBef>
              <a:spcAft>
                <a:spcPct val="0"/>
              </a:spcAft>
              <a:buClr>
                <a:schemeClr val="accent2"/>
              </a:buClr>
              <a:buChar char="»"/>
              <a:defRPr sz="1200">
                <a:solidFill>
                  <a:schemeClr val="tx1"/>
                </a:solidFill>
                <a:latin typeface="+mn-lt"/>
              </a:defRPr>
            </a:lvl9pPr>
          </a:lstStyle>
          <a:p>
            <a:pPr marL="0" indent="0">
              <a:buFontTx/>
              <a:buNone/>
            </a:pPr>
            <a:r>
              <a:rPr lang="en-US" sz="1800" b="0" kern="0" dirty="0" smtClean="0"/>
              <a:t>Calls for </a:t>
            </a:r>
            <a:r>
              <a:rPr lang="en-US" sz="1800" kern="0" dirty="0" smtClean="0"/>
              <a:t>$32 million </a:t>
            </a:r>
            <a:r>
              <a:rPr lang="en-US" sz="1800" b="0" kern="0" dirty="0" smtClean="0"/>
              <a:t>in FY 2015 for CDC to extend NHSN reporting to more than 3,000 additional sites and to enable CDC to continue to provide data for national HAI elimination efforts and targeted HAI prevention intervention</a:t>
            </a:r>
          </a:p>
          <a:p>
            <a:pPr marL="0" indent="0">
              <a:buFontTx/>
              <a:buNone/>
            </a:pPr>
            <a:endParaRPr lang="en-US" sz="1800" b="0" kern="0" dirty="0" smtClean="0"/>
          </a:p>
          <a:p>
            <a:r>
              <a:rPr lang="en-US" sz="1800" b="0" kern="0" dirty="0" smtClean="0"/>
              <a:t>Support the development of Antibiotic Use and Resistance (AUR) modules in NHSN that will enable rapid detection of highly antibiotic resistant pathogens causing HAIs and allow assessment and tracking of antibiotic use patterns across the nation to better understand and intervene in trends that are promoting the spread of potentially untreatable infections.</a:t>
            </a:r>
          </a:p>
          <a:p>
            <a:pPr marL="0" indent="0">
              <a:buFontTx/>
              <a:buNone/>
            </a:pPr>
            <a:endParaRPr lang="en-US" sz="1800" b="0" kern="0" dirty="0" smtClean="0"/>
          </a:p>
          <a:p>
            <a:r>
              <a:rPr lang="en-US" sz="1800" b="0" kern="0" dirty="0" smtClean="0"/>
              <a:t>Initiate HAI prevention efforts to ambulatory surgery centers (ASCs), where an increasing proportion of healthcare is being delivered.</a:t>
            </a:r>
          </a:p>
          <a:p>
            <a:endParaRPr lang="en-US" sz="1800" b="0" kern="0" dirty="0" smtClean="0"/>
          </a:p>
          <a:p>
            <a:pPr>
              <a:buFont typeface="Arial" panose="020B0604020202020204" pitchFamily="34" charset="0"/>
              <a:buChar char="•"/>
            </a:pPr>
            <a:r>
              <a:rPr lang="en-US" sz="1800" b="0" kern="0" dirty="0" smtClean="0"/>
              <a:t>Drive innovation through collaboration with academic research centers in CDC’s Prevention </a:t>
            </a:r>
            <a:r>
              <a:rPr lang="en-US" sz="1800" b="0" kern="0" dirty="0" err="1" smtClean="0"/>
              <a:t>EpiCenters</a:t>
            </a:r>
            <a:r>
              <a:rPr lang="en-US" sz="1800" b="0" kern="0" dirty="0" smtClean="0"/>
              <a:t> network, which conducts applied research on interventions for infection prevention.</a:t>
            </a:r>
          </a:p>
          <a:p>
            <a:endParaRPr lang="en-US" sz="1800" kern="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81600" y="5886168"/>
            <a:ext cx="5983624" cy="418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71800" y="0"/>
            <a:ext cx="5715000" cy="990600"/>
          </a:xfrm>
        </p:spPr>
        <p:txBody>
          <a:bodyPr/>
          <a:lstStyle/>
          <a:p>
            <a:pPr algn="ctr" eaLnBrk="1" hangingPunct="1"/>
            <a:r>
              <a:rPr lang="en-US" altLang="en-US" dirty="0" smtClean="0">
                <a:solidFill>
                  <a:schemeClr val="bg1"/>
                </a:solidFill>
                <a:effectLst/>
              </a:rPr>
              <a:t>Take action – Support infection prevention programs</a:t>
            </a:r>
          </a:p>
        </p:txBody>
      </p:sp>
      <p:sp>
        <p:nvSpPr>
          <p:cNvPr id="6147" name="Rectangle 3"/>
          <p:cNvSpPr txBox="1">
            <a:spLocks noChangeArrowheads="1"/>
          </p:cNvSpPr>
          <p:nvPr/>
        </p:nvSpPr>
        <p:spPr bwMode="auto">
          <a:xfrm>
            <a:off x="304800" y="1219200"/>
            <a:ext cx="88392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buClrTx/>
              <a:buFontTx/>
              <a:buNone/>
            </a:pPr>
            <a:endParaRPr lang="en-US" altLang="en-US" sz="1800" b="0"/>
          </a:p>
          <a:p>
            <a:pPr eaLnBrk="1" hangingPunct="1">
              <a:buClrTx/>
              <a:buFontTx/>
              <a:buNone/>
            </a:pPr>
            <a:endParaRPr lang="en-US" altLang="en-US" sz="1000" b="0"/>
          </a:p>
          <a:p>
            <a:pPr eaLnBrk="1" hangingPunct="1">
              <a:buClrTx/>
            </a:pPr>
            <a:endParaRPr lang="en-US" altLang="en-US" sz="1800" b="0"/>
          </a:p>
          <a:p>
            <a:pPr eaLnBrk="1" hangingPunct="1">
              <a:buClrTx/>
            </a:pPr>
            <a:endParaRPr lang="en-US" altLang="en-US" sz="1800" b="0"/>
          </a:p>
        </p:txBody>
      </p:sp>
      <p:sp>
        <p:nvSpPr>
          <p:cNvPr id="6" name="Rectangle 5"/>
          <p:cNvSpPr/>
          <p:nvPr/>
        </p:nvSpPr>
        <p:spPr>
          <a:xfrm>
            <a:off x="304800" y="1619250"/>
            <a:ext cx="3654425" cy="47212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149" name="Picture 2"/>
          <p:cNvPicPr>
            <a:picLocks noChangeAspect="1" noChangeArrowheads="1"/>
          </p:cNvPicPr>
          <p:nvPr/>
        </p:nvPicPr>
        <p:blipFill>
          <a:blip r:embed="rId3">
            <a:extLst>
              <a:ext uri="{28A0092B-C50C-407E-A947-70E740481C1C}">
                <a14:useLocalDpi xmlns:a14="http://schemas.microsoft.com/office/drawing/2010/main" xmlns="" val="0"/>
              </a:ext>
            </a:extLst>
          </a:blip>
          <a:srcRect l="35278" t="17789" r="25385" b="4457"/>
          <a:stretch>
            <a:fillRect/>
          </a:stretch>
        </p:blipFill>
        <p:spPr bwMode="auto">
          <a:xfrm>
            <a:off x="500063" y="1708150"/>
            <a:ext cx="3263900" cy="4568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150" name="TextBox 7"/>
          <p:cNvSpPr txBox="1">
            <a:spLocks noChangeArrowheads="1"/>
          </p:cNvSpPr>
          <p:nvPr/>
        </p:nvSpPr>
        <p:spPr bwMode="auto">
          <a:xfrm>
            <a:off x="-782638" y="1157288"/>
            <a:ext cx="5616576"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buFontTx/>
              <a:buNone/>
            </a:pPr>
            <a:endParaRPr lang="en-US" altLang="en-US" sz="1800" b="0"/>
          </a:p>
          <a:p>
            <a:pPr eaLnBrk="1" hangingPunct="1">
              <a:spcBef>
                <a:spcPct val="0"/>
              </a:spcBef>
              <a:buClrTx/>
              <a:buFontTx/>
              <a:buNone/>
            </a:pPr>
            <a:endParaRPr lang="en-US" altLang="en-US" sz="1800" b="0"/>
          </a:p>
          <a:p>
            <a:pPr eaLnBrk="1" hangingPunct="1">
              <a:spcBef>
                <a:spcPct val="0"/>
              </a:spcBef>
              <a:buClrTx/>
              <a:buFontTx/>
              <a:buNone/>
            </a:pPr>
            <a:endParaRPr lang="en-US" altLang="en-US" sz="1800" b="0"/>
          </a:p>
        </p:txBody>
      </p:sp>
      <p:pic>
        <p:nvPicPr>
          <p:cNvPr id="615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57200" y="1036638"/>
            <a:ext cx="7688263" cy="646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152" name="TextBox 10"/>
          <p:cNvSpPr txBox="1">
            <a:spLocks noChangeArrowheads="1"/>
          </p:cNvSpPr>
          <p:nvPr/>
        </p:nvSpPr>
        <p:spPr bwMode="auto">
          <a:xfrm>
            <a:off x="4114800" y="2286000"/>
            <a:ext cx="4724400"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buFontTx/>
              <a:buNone/>
            </a:pPr>
            <a:r>
              <a:rPr lang="en-US" altLang="en-US" sz="1800" b="0" dirty="0"/>
              <a:t>Ask your federal legislators to support </a:t>
            </a:r>
            <a:r>
              <a:rPr lang="en-US" altLang="en-US" sz="1800" b="0" dirty="0" smtClean="0"/>
              <a:t>$32 million in funding </a:t>
            </a:r>
            <a:r>
              <a:rPr lang="en-US" altLang="en-US" sz="1800" b="0" dirty="0"/>
              <a:t>for CDC’s NHSN and Prevention Epicenters program and $30 million for the CDC’s Detect and Protect Against Antibiotic Resistance Initiative.</a:t>
            </a:r>
          </a:p>
          <a:p>
            <a:pPr eaLnBrk="1" hangingPunct="1">
              <a:spcBef>
                <a:spcPct val="0"/>
              </a:spcBef>
              <a:buClrTx/>
              <a:buFontTx/>
              <a:buNone/>
            </a:pPr>
            <a:endParaRPr lang="en-US" altLang="en-US" sz="1800" b="0" dirty="0"/>
          </a:p>
          <a:p>
            <a:pPr eaLnBrk="1" hangingPunct="1">
              <a:spcBef>
                <a:spcPct val="0"/>
              </a:spcBef>
              <a:buClrTx/>
              <a:buFontTx/>
              <a:buNone/>
            </a:pPr>
            <a:r>
              <a:rPr lang="en-US" altLang="en-US" sz="1800" b="0" dirty="0"/>
              <a:t>Then ask your family, friends and colleagues to send a letter as well.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0"/>
            <a:ext cx="5715000" cy="990600"/>
          </a:xfrm>
        </p:spPr>
        <p:txBody>
          <a:bodyPr/>
          <a:lstStyle/>
          <a:p>
            <a:pPr algn="ctr"/>
            <a:r>
              <a:rPr lang="en-US" dirty="0" smtClean="0">
                <a:solidFill>
                  <a:schemeClr val="bg1"/>
                </a:solidFill>
                <a:effectLst/>
              </a:rPr>
              <a:t>Updated Federal HAI Reporting via NHSN </a:t>
            </a:r>
            <a:endParaRPr lang="en-US" dirty="0">
              <a:solidFill>
                <a:schemeClr val="bg1"/>
              </a:solidFill>
              <a:effectLst/>
            </a:endParaRPr>
          </a:p>
        </p:txBody>
      </p:sp>
      <p:sp>
        <p:nvSpPr>
          <p:cNvPr id="25" name="Line 22"/>
          <p:cNvSpPr>
            <a:spLocks noChangeShapeType="1"/>
          </p:cNvSpPr>
          <p:nvPr/>
        </p:nvSpPr>
        <p:spPr bwMode="auto">
          <a:xfrm flipV="1">
            <a:off x="1654175" y="5300663"/>
            <a:ext cx="3571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6" name="Rectangle 15"/>
          <p:cNvSpPr>
            <a:spLocks noChangeArrowheads="1"/>
          </p:cNvSpPr>
          <p:nvPr/>
        </p:nvSpPr>
        <p:spPr bwMode="auto">
          <a:xfrm>
            <a:off x="312738" y="1095375"/>
            <a:ext cx="1041400" cy="388938"/>
          </a:xfrm>
          <a:prstGeom prst="rect">
            <a:avLst/>
          </a:prstGeom>
          <a:solidFill>
            <a:srgbClr val="92D050"/>
          </a:solidFill>
          <a:ln w="9525">
            <a:solidFill>
              <a:schemeClr val="tx1"/>
            </a:solidFill>
            <a:miter lim="800000"/>
            <a:headEnd/>
            <a:tailEnd/>
          </a:ln>
        </p:spPr>
        <p:txBody>
          <a:bodyPr wrap="none" anchor="ctr"/>
          <a:lstStyle/>
          <a:p>
            <a:pPr algn="ctr" fontAlgn="auto">
              <a:spcBef>
                <a:spcPts val="0"/>
              </a:spcBef>
              <a:spcAft>
                <a:spcPts val="0"/>
              </a:spcAft>
              <a:defRPr/>
            </a:pPr>
            <a:r>
              <a:rPr lang="en-US" b="1" dirty="0">
                <a:latin typeface="+mj-lt"/>
                <a:cs typeface="+mn-cs"/>
              </a:rPr>
              <a:t>2011</a:t>
            </a:r>
          </a:p>
        </p:txBody>
      </p:sp>
      <p:sp>
        <p:nvSpPr>
          <p:cNvPr id="27" name="Line 22"/>
          <p:cNvSpPr>
            <a:spLocks noChangeShapeType="1"/>
          </p:cNvSpPr>
          <p:nvPr/>
        </p:nvSpPr>
        <p:spPr bwMode="auto">
          <a:xfrm>
            <a:off x="1676400" y="2073275"/>
            <a:ext cx="3571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8" name="TextBox 37"/>
          <p:cNvSpPr txBox="1">
            <a:spLocks noChangeArrowheads="1"/>
          </p:cNvSpPr>
          <p:nvPr/>
        </p:nvSpPr>
        <p:spPr bwMode="auto">
          <a:xfrm>
            <a:off x="2141538" y="1519238"/>
            <a:ext cx="6781800" cy="1246187"/>
          </a:xfrm>
          <a:prstGeom prst="rect">
            <a:avLst/>
          </a:prstGeom>
          <a:gradFill rotWithShape="1">
            <a:gsLst>
              <a:gs pos="0">
                <a:srgbClr val="ACF4FF"/>
              </a:gs>
              <a:gs pos="50000">
                <a:srgbClr val="CBF7FF"/>
              </a:gs>
              <a:gs pos="100000">
                <a:srgbClr val="E5FBFF"/>
              </a:gs>
            </a:gsLst>
            <a:lin ang="2700000" scaled="1"/>
          </a:gradFill>
          <a:ln w="9525">
            <a:solidFill>
              <a:srgbClr val="000000"/>
            </a:solidFill>
            <a:miter lim="800000"/>
            <a:headEnd/>
            <a:tailEnd/>
          </a:ln>
        </p:spPr>
        <p:txBody>
          <a:bodyPr>
            <a:spAutoFit/>
          </a:bodyPr>
          <a:lstStyle>
            <a:lvl1pPr marL="285750" indent="-285750"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pPr>
            <a:r>
              <a:rPr lang="en-US" altLang="en-US" sz="1500" b="0">
                <a:ea typeface="ＭＳ Ｐゴシック" pitchFamily="34" charset="-128"/>
              </a:rPr>
              <a:t>CAUTI – Acute Care ICUs (except NICUs) (Jan.) </a:t>
            </a:r>
          </a:p>
          <a:p>
            <a:pPr eaLnBrk="1" hangingPunct="1">
              <a:spcBef>
                <a:spcPct val="0"/>
              </a:spcBef>
              <a:buClrTx/>
            </a:pPr>
            <a:r>
              <a:rPr lang="en-US" altLang="en-US" sz="1500" b="0">
                <a:ea typeface="ＭＳ Ｐゴシック" pitchFamily="34" charset="-128"/>
              </a:rPr>
              <a:t>CAUTI – LTCH, IRF, Cancer Hospitals (Oct)</a:t>
            </a:r>
          </a:p>
          <a:p>
            <a:pPr eaLnBrk="1" hangingPunct="1">
              <a:spcBef>
                <a:spcPct val="0"/>
              </a:spcBef>
              <a:buClrTx/>
            </a:pPr>
            <a:r>
              <a:rPr lang="en-US" altLang="en-US" sz="1500" b="0">
                <a:ea typeface="ＭＳ Ｐゴシック" pitchFamily="34" charset="-128"/>
              </a:rPr>
              <a:t>SSI – Colon Surgeries and Abdominal Hyst. – Acute Care (Jan)</a:t>
            </a:r>
          </a:p>
          <a:p>
            <a:pPr eaLnBrk="1" hangingPunct="1">
              <a:spcBef>
                <a:spcPct val="0"/>
              </a:spcBef>
              <a:buClrTx/>
            </a:pPr>
            <a:r>
              <a:rPr lang="en-US" altLang="en-US" sz="1500" b="0">
                <a:ea typeface="ＭＳ Ｐゴシック" pitchFamily="34" charset="-128"/>
              </a:rPr>
              <a:t>Dialysis Events – ESRD (Jan)</a:t>
            </a:r>
          </a:p>
          <a:p>
            <a:pPr eaLnBrk="1" hangingPunct="1">
              <a:spcBef>
                <a:spcPct val="0"/>
              </a:spcBef>
              <a:buClrTx/>
            </a:pPr>
            <a:r>
              <a:rPr lang="en-US" altLang="en-US" sz="1500" b="0">
                <a:ea typeface="ＭＳ Ｐゴシック" pitchFamily="34" charset="-128"/>
              </a:rPr>
              <a:t>CLABSI – LTCH, Cancer Hospitals (Oct)</a:t>
            </a:r>
          </a:p>
        </p:txBody>
      </p:sp>
      <p:sp>
        <p:nvSpPr>
          <p:cNvPr id="29" name="Rectangle 15"/>
          <p:cNvSpPr>
            <a:spLocks noChangeArrowheads="1"/>
          </p:cNvSpPr>
          <p:nvPr/>
        </p:nvSpPr>
        <p:spPr bwMode="auto">
          <a:xfrm>
            <a:off x="276225" y="1889125"/>
            <a:ext cx="1039813" cy="366713"/>
          </a:xfrm>
          <a:prstGeom prst="rect">
            <a:avLst/>
          </a:prstGeom>
          <a:solidFill>
            <a:srgbClr val="92D050"/>
          </a:solidFill>
          <a:ln w="9525">
            <a:solidFill>
              <a:schemeClr val="tx1"/>
            </a:solidFill>
            <a:miter lim="800000"/>
            <a:headEnd/>
            <a:tailEnd/>
          </a:ln>
        </p:spPr>
        <p:txBody>
          <a:bodyPr wrap="none" anchor="ctr"/>
          <a:lstStyle/>
          <a:p>
            <a:pPr algn="ctr" fontAlgn="auto">
              <a:spcBef>
                <a:spcPts val="0"/>
              </a:spcBef>
              <a:spcAft>
                <a:spcPts val="0"/>
              </a:spcAft>
              <a:defRPr/>
            </a:pPr>
            <a:r>
              <a:rPr lang="en-US" b="1" dirty="0">
                <a:latin typeface="+mj-lt"/>
                <a:cs typeface="+mn-cs"/>
              </a:rPr>
              <a:t>2012</a:t>
            </a:r>
          </a:p>
        </p:txBody>
      </p:sp>
      <p:sp>
        <p:nvSpPr>
          <p:cNvPr id="30" name="Rectangle 15"/>
          <p:cNvSpPr>
            <a:spLocks noChangeArrowheads="1"/>
          </p:cNvSpPr>
          <p:nvPr/>
        </p:nvSpPr>
        <p:spPr bwMode="auto">
          <a:xfrm>
            <a:off x="246063" y="2909888"/>
            <a:ext cx="1069975" cy="400050"/>
          </a:xfrm>
          <a:prstGeom prst="rect">
            <a:avLst/>
          </a:prstGeom>
          <a:solidFill>
            <a:srgbClr val="92D050"/>
          </a:solidFill>
          <a:ln w="9525">
            <a:solidFill>
              <a:schemeClr val="tx1"/>
            </a:solidFill>
            <a:miter lim="800000"/>
            <a:headEnd/>
            <a:tailEnd/>
          </a:ln>
        </p:spPr>
        <p:txBody>
          <a:bodyPr wrap="none" anchor="ctr"/>
          <a:lstStyle/>
          <a:p>
            <a:pPr algn="ctr" fontAlgn="auto">
              <a:spcBef>
                <a:spcPts val="0"/>
              </a:spcBef>
              <a:spcAft>
                <a:spcPts val="0"/>
              </a:spcAft>
              <a:defRPr/>
            </a:pPr>
            <a:r>
              <a:rPr lang="en-US" b="1" dirty="0">
                <a:latin typeface="+mj-lt"/>
                <a:cs typeface="+mn-cs"/>
              </a:rPr>
              <a:t>2013</a:t>
            </a:r>
          </a:p>
        </p:txBody>
      </p:sp>
      <p:sp>
        <p:nvSpPr>
          <p:cNvPr id="31" name="Line 22"/>
          <p:cNvSpPr>
            <a:spLocks noChangeShapeType="1"/>
          </p:cNvSpPr>
          <p:nvPr/>
        </p:nvSpPr>
        <p:spPr bwMode="auto">
          <a:xfrm flipV="1">
            <a:off x="1660525" y="3086100"/>
            <a:ext cx="3429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2" name="TextBox 43"/>
          <p:cNvSpPr txBox="1">
            <a:spLocks noChangeArrowheads="1"/>
          </p:cNvSpPr>
          <p:nvPr/>
        </p:nvSpPr>
        <p:spPr bwMode="auto">
          <a:xfrm>
            <a:off x="2125663" y="3898900"/>
            <a:ext cx="6781800" cy="784225"/>
          </a:xfrm>
          <a:prstGeom prst="rect">
            <a:avLst/>
          </a:prstGeom>
          <a:gradFill rotWithShape="1">
            <a:gsLst>
              <a:gs pos="0">
                <a:srgbClr val="ACF4FF"/>
              </a:gs>
              <a:gs pos="50000">
                <a:srgbClr val="CBF7FF"/>
              </a:gs>
              <a:gs pos="100000">
                <a:srgbClr val="E5FBFF"/>
              </a:gs>
            </a:gsLst>
            <a:lin ang="2700000" scaled="1"/>
          </a:gradFill>
          <a:ln w="9525">
            <a:solidFill>
              <a:srgbClr val="000000"/>
            </a:solidFill>
            <a:miter lim="800000"/>
            <a:headEnd/>
            <a:tailEnd/>
          </a:ln>
        </p:spPr>
        <p:txBody>
          <a:bodyPr>
            <a:spAutoFit/>
          </a:bodyPr>
          <a:lstStyle>
            <a:lvl1pPr marL="285750" indent="-285750"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pPr>
            <a:r>
              <a:rPr lang="en-US" altLang="en-US" sz="1500" b="0">
                <a:ea typeface="ＭＳ Ｐゴシック" pitchFamily="34" charset="-128"/>
              </a:rPr>
              <a:t>HCP Influenza Vaccination – ASCs/Hosp Outpt Depts (Oct.) </a:t>
            </a:r>
            <a:endParaRPr lang="en-US" altLang="en-US" sz="1500" i="1">
              <a:ea typeface="ＭＳ Ｐゴシック" pitchFamily="34" charset="-128"/>
            </a:endParaRPr>
          </a:p>
          <a:p>
            <a:pPr eaLnBrk="1" hangingPunct="1">
              <a:spcBef>
                <a:spcPct val="0"/>
              </a:spcBef>
              <a:buClrTx/>
            </a:pPr>
            <a:r>
              <a:rPr lang="en-US" altLang="en-US" sz="1500" b="0">
                <a:ea typeface="ＭＳ Ｐゴシック" pitchFamily="34" charset="-128"/>
              </a:rPr>
              <a:t>SSI – Cancer Hospitals (Jan.)</a:t>
            </a:r>
          </a:p>
          <a:p>
            <a:pPr eaLnBrk="1" hangingPunct="1">
              <a:spcBef>
                <a:spcPct val="0"/>
              </a:spcBef>
              <a:buClrTx/>
            </a:pPr>
            <a:r>
              <a:rPr lang="en-US" altLang="en-US" sz="1500" b="0">
                <a:ea typeface="ＭＳ Ｐゴシック" pitchFamily="34" charset="-128"/>
              </a:rPr>
              <a:t>HCP Influenza Vaccination – IRF (Oct.)</a:t>
            </a:r>
          </a:p>
        </p:txBody>
      </p:sp>
      <p:sp>
        <p:nvSpPr>
          <p:cNvPr id="33" name="Rectangle 15"/>
          <p:cNvSpPr>
            <a:spLocks noChangeArrowheads="1"/>
          </p:cNvSpPr>
          <p:nvPr/>
        </p:nvSpPr>
        <p:spPr bwMode="auto">
          <a:xfrm>
            <a:off x="215900" y="4014788"/>
            <a:ext cx="1071563" cy="352425"/>
          </a:xfrm>
          <a:prstGeom prst="rect">
            <a:avLst/>
          </a:prstGeom>
          <a:solidFill>
            <a:srgbClr val="92D050"/>
          </a:solidFill>
          <a:ln w="9525">
            <a:solidFill>
              <a:schemeClr val="tx1"/>
            </a:solidFill>
            <a:miter lim="800000"/>
            <a:headEnd/>
            <a:tailEnd/>
          </a:ln>
        </p:spPr>
        <p:txBody>
          <a:bodyPr wrap="none" anchor="ctr"/>
          <a:lstStyle/>
          <a:p>
            <a:pPr algn="ctr" fontAlgn="auto">
              <a:spcBef>
                <a:spcPts val="0"/>
              </a:spcBef>
              <a:spcAft>
                <a:spcPts val="0"/>
              </a:spcAft>
              <a:defRPr/>
            </a:pPr>
            <a:r>
              <a:rPr lang="en-US" b="1" dirty="0">
                <a:latin typeface="+mj-lt"/>
                <a:cs typeface="+mn-cs"/>
              </a:rPr>
              <a:t>2014</a:t>
            </a:r>
          </a:p>
        </p:txBody>
      </p:sp>
      <p:sp>
        <p:nvSpPr>
          <p:cNvPr id="34" name="Line 22"/>
          <p:cNvSpPr>
            <a:spLocks noChangeShapeType="1"/>
          </p:cNvSpPr>
          <p:nvPr/>
        </p:nvSpPr>
        <p:spPr bwMode="auto">
          <a:xfrm flipV="1">
            <a:off x="1690688" y="4191000"/>
            <a:ext cx="3429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 name="Rectangle 15"/>
          <p:cNvSpPr>
            <a:spLocks noChangeArrowheads="1"/>
          </p:cNvSpPr>
          <p:nvPr/>
        </p:nvSpPr>
        <p:spPr bwMode="auto">
          <a:xfrm>
            <a:off x="2151063" y="1054100"/>
            <a:ext cx="6781800" cy="430213"/>
          </a:xfrm>
          <a:prstGeom prst="rect">
            <a:avLst/>
          </a:prstGeom>
          <a:gradFill rotWithShape="1">
            <a:gsLst>
              <a:gs pos="0">
                <a:srgbClr val="ACF4FF"/>
              </a:gs>
              <a:gs pos="50000">
                <a:srgbClr val="CBF7FF"/>
              </a:gs>
              <a:gs pos="100000">
                <a:srgbClr val="E5FBFF"/>
              </a:gs>
            </a:gsLst>
            <a:lin ang="2700000" scaled="1"/>
          </a:gradFill>
          <a:ln w="9525">
            <a:solidFill>
              <a:schemeClr val="tx1"/>
            </a:solidFill>
            <a:miter lim="800000"/>
            <a:headEnd/>
            <a:tailEnd/>
          </a:ln>
        </p:spPr>
        <p:txBody>
          <a:bodyPr wrap="none" anchor="ctr"/>
          <a:lstStyle>
            <a:lvl1pPr marL="285750" indent="-285750"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pPr>
            <a:r>
              <a:rPr lang="en-US" altLang="en-US" sz="1500" b="0"/>
              <a:t>CLABSI – Acute Care ICUs (Jan.)</a:t>
            </a:r>
          </a:p>
        </p:txBody>
      </p:sp>
      <p:sp>
        <p:nvSpPr>
          <p:cNvPr id="36" name="TextBox 2"/>
          <p:cNvSpPr txBox="1">
            <a:spLocks noChangeArrowheads="1"/>
          </p:cNvSpPr>
          <p:nvPr/>
        </p:nvSpPr>
        <p:spPr bwMode="auto">
          <a:xfrm>
            <a:off x="2141538" y="2801938"/>
            <a:ext cx="6781800" cy="1014412"/>
          </a:xfrm>
          <a:prstGeom prst="rect">
            <a:avLst/>
          </a:prstGeom>
          <a:gradFill rotWithShape="1">
            <a:gsLst>
              <a:gs pos="0">
                <a:srgbClr val="ACF4FF"/>
              </a:gs>
              <a:gs pos="50000">
                <a:srgbClr val="CBF7FF"/>
              </a:gs>
              <a:gs pos="100000">
                <a:srgbClr val="E5FBFF"/>
              </a:gs>
            </a:gsLst>
            <a:lin ang="2700000" scaled="1"/>
          </a:gradFill>
          <a:ln w="9525">
            <a:solidFill>
              <a:srgbClr val="000000"/>
            </a:solidFill>
            <a:miter lim="800000"/>
            <a:headEnd/>
            <a:tailEnd/>
          </a:ln>
        </p:spPr>
        <p:txBody>
          <a:bodyPr>
            <a:spAutoFit/>
          </a:bodyPr>
          <a:lstStyle>
            <a:lvl1pPr marL="285750" indent="-285750"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pPr>
            <a:r>
              <a:rPr lang="en-US" altLang="en-US" sz="1500" b="0" i="1">
                <a:ea typeface="ＭＳ Ｐゴシック" pitchFamily="34" charset="-128"/>
              </a:rPr>
              <a:t>C. Diff </a:t>
            </a:r>
            <a:r>
              <a:rPr lang="en-US" altLang="en-US" sz="1500" b="0">
                <a:ea typeface="ＭＳ Ｐゴシック" pitchFamily="34" charset="-128"/>
              </a:rPr>
              <a:t>LabID Events – Acute Care (Jan.)</a:t>
            </a:r>
          </a:p>
          <a:p>
            <a:pPr eaLnBrk="1" hangingPunct="1">
              <a:spcBef>
                <a:spcPct val="0"/>
              </a:spcBef>
              <a:buClrTx/>
            </a:pPr>
            <a:r>
              <a:rPr lang="en-US" altLang="en-US" sz="1500" b="0">
                <a:ea typeface="ＭＳ Ｐゴシック" pitchFamily="34" charset="-128"/>
              </a:rPr>
              <a:t>MRSA Bacteremia LabID Events – Acute Care (Jan.) </a:t>
            </a:r>
          </a:p>
          <a:p>
            <a:pPr eaLnBrk="1" hangingPunct="1">
              <a:spcBef>
                <a:spcPct val="0"/>
              </a:spcBef>
              <a:buClrTx/>
            </a:pPr>
            <a:r>
              <a:rPr lang="en-US" altLang="en-US" sz="1500" b="0">
                <a:ea typeface="ＭＳ Ｐゴシック" pitchFamily="34" charset="-128"/>
              </a:rPr>
              <a:t>HCP Influenza Vaccination – Acute Care (Jan.)</a:t>
            </a:r>
          </a:p>
          <a:p>
            <a:pPr eaLnBrk="1" hangingPunct="1">
              <a:spcBef>
                <a:spcPct val="0"/>
              </a:spcBef>
              <a:buClrTx/>
            </a:pPr>
            <a:r>
              <a:rPr lang="en-US" altLang="en-US" sz="1500" b="0">
                <a:ea typeface="ＭＳ Ｐゴシック" pitchFamily="34" charset="-128"/>
              </a:rPr>
              <a:t>HCP Influenza Vaccination – LTCH (Jan.)</a:t>
            </a:r>
          </a:p>
        </p:txBody>
      </p:sp>
      <p:sp>
        <p:nvSpPr>
          <p:cNvPr id="37" name="Rectangle 15"/>
          <p:cNvSpPr>
            <a:spLocks noChangeArrowheads="1"/>
          </p:cNvSpPr>
          <p:nvPr/>
        </p:nvSpPr>
        <p:spPr bwMode="auto">
          <a:xfrm>
            <a:off x="276225" y="5116513"/>
            <a:ext cx="1114425" cy="342900"/>
          </a:xfrm>
          <a:prstGeom prst="rect">
            <a:avLst/>
          </a:prstGeom>
          <a:solidFill>
            <a:srgbClr val="92D050"/>
          </a:solidFill>
          <a:ln w="9525">
            <a:solidFill>
              <a:schemeClr val="tx1"/>
            </a:solidFill>
            <a:miter lim="800000"/>
            <a:headEnd/>
            <a:tailEnd/>
          </a:ln>
        </p:spPr>
        <p:txBody>
          <a:bodyPr wrap="none" anchor="ctr"/>
          <a:lstStyle/>
          <a:p>
            <a:pPr algn="ctr" fontAlgn="auto">
              <a:spcBef>
                <a:spcPts val="0"/>
              </a:spcBef>
              <a:spcAft>
                <a:spcPts val="0"/>
              </a:spcAft>
              <a:defRPr/>
            </a:pPr>
            <a:r>
              <a:rPr lang="en-US" b="1" dirty="0">
                <a:latin typeface="+mj-lt"/>
                <a:cs typeface="+mn-cs"/>
              </a:rPr>
              <a:t>2015</a:t>
            </a:r>
          </a:p>
        </p:txBody>
      </p:sp>
      <p:sp>
        <p:nvSpPr>
          <p:cNvPr id="38" name="TextBox 43"/>
          <p:cNvSpPr txBox="1">
            <a:spLocks noChangeArrowheads="1"/>
          </p:cNvSpPr>
          <p:nvPr/>
        </p:nvSpPr>
        <p:spPr bwMode="auto">
          <a:xfrm>
            <a:off x="2127250" y="4714875"/>
            <a:ext cx="6781800" cy="1246188"/>
          </a:xfrm>
          <a:prstGeom prst="rect">
            <a:avLst/>
          </a:prstGeom>
          <a:gradFill rotWithShape="1">
            <a:gsLst>
              <a:gs pos="0">
                <a:srgbClr val="ACF4FF"/>
              </a:gs>
              <a:gs pos="50000">
                <a:srgbClr val="CBF7FF"/>
              </a:gs>
              <a:gs pos="100000">
                <a:srgbClr val="E5FBFF"/>
              </a:gs>
            </a:gsLst>
            <a:lin ang="2700000" scaled="1"/>
          </a:gradFill>
          <a:ln w="9525">
            <a:solidFill>
              <a:srgbClr val="000000"/>
            </a:solidFill>
            <a:miter lim="800000"/>
            <a:headEnd/>
            <a:tailEnd/>
          </a:ln>
        </p:spPr>
        <p:txBody>
          <a:bodyPr>
            <a:spAutoFit/>
          </a:bodyPr>
          <a:lstStyle>
            <a:lvl1pPr marL="285750" indent="-285750"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pPr>
            <a:r>
              <a:rPr lang="en-US" altLang="en-US" sz="1500" b="0">
                <a:ea typeface="ＭＳ Ｐゴシック" pitchFamily="34" charset="-128"/>
              </a:rPr>
              <a:t>CLABSI – Acute Care Med, Surg, Med/Surg Units (Jan.) </a:t>
            </a:r>
          </a:p>
          <a:p>
            <a:pPr eaLnBrk="1" hangingPunct="1">
              <a:spcBef>
                <a:spcPct val="0"/>
              </a:spcBef>
              <a:buClrTx/>
            </a:pPr>
            <a:r>
              <a:rPr lang="en-US" altLang="en-US" sz="1500" b="0">
                <a:ea typeface="ＭＳ Ｐゴシック" pitchFamily="34" charset="-128"/>
              </a:rPr>
              <a:t>CAUTI – Acute Care Med, Surg, Med/Surg Units (Jan.)</a:t>
            </a:r>
          </a:p>
          <a:p>
            <a:pPr eaLnBrk="1" hangingPunct="1">
              <a:spcBef>
                <a:spcPct val="0"/>
              </a:spcBef>
              <a:buClrTx/>
            </a:pPr>
            <a:r>
              <a:rPr lang="en-US" altLang="en-US" sz="1500" b="0">
                <a:ea typeface="ＭＳ Ｐゴシック" pitchFamily="34" charset="-128"/>
              </a:rPr>
              <a:t>MRSA Bacteremia LabID Events – LTCH (Jan.), </a:t>
            </a:r>
            <a:r>
              <a:rPr lang="en-US" altLang="en-US" sz="1500" b="0" i="1">
                <a:solidFill>
                  <a:srgbClr val="FF0000"/>
                </a:solidFill>
                <a:ea typeface="ＭＳ Ｐゴシック" pitchFamily="34" charset="-128"/>
              </a:rPr>
              <a:t>IRF (Jan.) Proposed</a:t>
            </a:r>
          </a:p>
          <a:p>
            <a:pPr eaLnBrk="1" hangingPunct="1">
              <a:spcBef>
                <a:spcPct val="0"/>
              </a:spcBef>
              <a:buClrTx/>
            </a:pPr>
            <a:r>
              <a:rPr lang="en-US" altLang="en-US" sz="1500" b="0" i="1">
                <a:ea typeface="ＭＳ Ｐゴシック" pitchFamily="34" charset="-128"/>
              </a:rPr>
              <a:t>C. Diff </a:t>
            </a:r>
            <a:r>
              <a:rPr lang="en-US" altLang="en-US" sz="1500" b="0">
                <a:ea typeface="ＭＳ Ｐゴシック" pitchFamily="34" charset="-128"/>
              </a:rPr>
              <a:t>LabID Events – LTCH (Jan.), </a:t>
            </a:r>
            <a:r>
              <a:rPr lang="en-US" altLang="en-US" sz="1500" b="0" i="1">
                <a:solidFill>
                  <a:srgbClr val="FF0000"/>
                </a:solidFill>
                <a:ea typeface="ＭＳ Ｐゴシック" pitchFamily="34" charset="-128"/>
              </a:rPr>
              <a:t>IRF (Jan.) Proposed</a:t>
            </a:r>
            <a:endParaRPr lang="en-US" altLang="en-US" sz="1500" b="0">
              <a:solidFill>
                <a:srgbClr val="FF0000"/>
              </a:solidFill>
              <a:ea typeface="ＭＳ Ｐゴシック" pitchFamily="34" charset="-128"/>
            </a:endParaRPr>
          </a:p>
          <a:p>
            <a:pPr eaLnBrk="1" hangingPunct="1">
              <a:spcBef>
                <a:spcPct val="0"/>
              </a:spcBef>
              <a:buClrTx/>
            </a:pPr>
            <a:r>
              <a:rPr lang="en-US" altLang="en-US" sz="1500" b="0" i="1">
                <a:solidFill>
                  <a:srgbClr val="FF0000"/>
                </a:solidFill>
                <a:ea typeface="ＭＳ Ｐゴシック" pitchFamily="34" charset="-128"/>
              </a:rPr>
              <a:t>HCP Influenza Vaccination – Inpt. Psych. Fac. (Oct.) Proposed</a:t>
            </a:r>
          </a:p>
        </p:txBody>
      </p:sp>
      <p:sp>
        <p:nvSpPr>
          <p:cNvPr id="39" name="Line 22"/>
          <p:cNvSpPr>
            <a:spLocks noChangeShapeType="1"/>
          </p:cNvSpPr>
          <p:nvPr/>
        </p:nvSpPr>
        <p:spPr bwMode="auto">
          <a:xfrm>
            <a:off x="1735138" y="1290638"/>
            <a:ext cx="29845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40" name="TextBox 43"/>
          <p:cNvSpPr txBox="1">
            <a:spLocks noChangeArrowheads="1"/>
          </p:cNvSpPr>
          <p:nvPr/>
        </p:nvSpPr>
        <p:spPr bwMode="auto">
          <a:xfrm>
            <a:off x="2127250" y="5988050"/>
            <a:ext cx="6781800" cy="323850"/>
          </a:xfrm>
          <a:prstGeom prst="rect">
            <a:avLst/>
          </a:prstGeom>
          <a:gradFill rotWithShape="1">
            <a:gsLst>
              <a:gs pos="0">
                <a:srgbClr val="ACF4FF"/>
              </a:gs>
              <a:gs pos="50000">
                <a:srgbClr val="CBF7FF"/>
              </a:gs>
              <a:gs pos="100000">
                <a:srgbClr val="E5FBFF"/>
              </a:gs>
            </a:gsLst>
            <a:lin ang="2700000" scaled="1"/>
          </a:gradFill>
          <a:ln w="9525">
            <a:solidFill>
              <a:srgbClr val="000000"/>
            </a:solidFill>
            <a:miter lim="800000"/>
            <a:headEnd/>
            <a:tailEnd/>
          </a:ln>
        </p:spPr>
        <p:txBody>
          <a:bodyPr>
            <a:spAutoFit/>
          </a:bodyPr>
          <a:lstStyle>
            <a:lvl1pPr marL="285750" indent="-285750"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buClrTx/>
            </a:pPr>
            <a:r>
              <a:rPr lang="en-US" altLang="en-US" sz="1500" b="0" i="1">
                <a:solidFill>
                  <a:srgbClr val="FF0000"/>
                </a:solidFill>
                <a:ea typeface="ＭＳ Ｐゴシック" pitchFamily="34" charset="-128"/>
              </a:rPr>
              <a:t>VAE – LTCH (Jan.) Proposed</a:t>
            </a:r>
          </a:p>
        </p:txBody>
      </p:sp>
      <p:sp>
        <p:nvSpPr>
          <p:cNvPr id="41" name="Rectangle 15"/>
          <p:cNvSpPr>
            <a:spLocks noChangeArrowheads="1"/>
          </p:cNvSpPr>
          <p:nvPr/>
        </p:nvSpPr>
        <p:spPr bwMode="auto">
          <a:xfrm>
            <a:off x="265113" y="5969000"/>
            <a:ext cx="1081087" cy="342900"/>
          </a:xfrm>
          <a:prstGeom prst="rect">
            <a:avLst/>
          </a:prstGeom>
          <a:solidFill>
            <a:srgbClr val="92D050"/>
          </a:solidFill>
          <a:ln w="9525">
            <a:solidFill>
              <a:schemeClr val="tx1"/>
            </a:solidFill>
            <a:miter lim="800000"/>
            <a:headEnd/>
            <a:tailEnd/>
          </a:ln>
        </p:spPr>
        <p:txBody>
          <a:bodyPr wrap="none" anchor="ctr"/>
          <a:lstStyle/>
          <a:p>
            <a:pPr algn="ctr" fontAlgn="auto">
              <a:spcBef>
                <a:spcPts val="0"/>
              </a:spcBef>
              <a:spcAft>
                <a:spcPts val="0"/>
              </a:spcAft>
              <a:defRPr/>
            </a:pPr>
            <a:r>
              <a:rPr lang="en-US" b="1" dirty="0">
                <a:latin typeface="+mj-lt"/>
                <a:cs typeface="+mn-cs"/>
              </a:rPr>
              <a:t>2016</a:t>
            </a:r>
          </a:p>
        </p:txBody>
      </p:sp>
      <p:sp>
        <p:nvSpPr>
          <p:cNvPr id="42" name="Line 22"/>
          <p:cNvSpPr>
            <a:spLocks noChangeShapeType="1"/>
          </p:cNvSpPr>
          <p:nvPr/>
        </p:nvSpPr>
        <p:spPr bwMode="auto">
          <a:xfrm flipV="1">
            <a:off x="1636713" y="6149975"/>
            <a:ext cx="35718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380165384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700338" y="0"/>
            <a:ext cx="5834062" cy="1027113"/>
          </a:xfrm>
        </p:spPr>
        <p:txBody>
          <a:bodyPr/>
          <a:lstStyle/>
          <a:p>
            <a:pPr eaLnBrk="1" hangingPunct="1"/>
            <a:r>
              <a:rPr lang="en-US" altLang="en-US" sz="2400" dirty="0" smtClean="0">
                <a:solidFill>
                  <a:schemeClr val="bg1"/>
                </a:solidFill>
                <a:effectLst/>
              </a:rPr>
              <a:t>CMS proposed </a:t>
            </a:r>
            <a:r>
              <a:rPr lang="en-US" altLang="en-US" sz="2400" dirty="0">
                <a:solidFill>
                  <a:schemeClr val="bg1"/>
                </a:solidFill>
                <a:effectLst/>
              </a:rPr>
              <a:t>p</a:t>
            </a:r>
            <a:r>
              <a:rPr lang="en-US" altLang="en-US" sz="2400" dirty="0" smtClean="0">
                <a:solidFill>
                  <a:schemeClr val="bg1"/>
                </a:solidFill>
                <a:effectLst/>
              </a:rPr>
              <a:t>ayment </a:t>
            </a:r>
            <a:r>
              <a:rPr lang="en-US" altLang="en-US" sz="2400" dirty="0">
                <a:solidFill>
                  <a:schemeClr val="bg1"/>
                </a:solidFill>
                <a:effectLst/>
              </a:rPr>
              <a:t>s</a:t>
            </a:r>
            <a:r>
              <a:rPr lang="en-US" altLang="en-US" sz="2400" dirty="0" smtClean="0">
                <a:solidFill>
                  <a:schemeClr val="bg1"/>
                </a:solidFill>
                <a:effectLst/>
              </a:rPr>
              <a:t>ystem </a:t>
            </a:r>
            <a:r>
              <a:rPr lang="en-US" altLang="en-US" sz="2400" dirty="0">
                <a:solidFill>
                  <a:schemeClr val="bg1"/>
                </a:solidFill>
                <a:effectLst/>
              </a:rPr>
              <a:t>r</a:t>
            </a:r>
            <a:r>
              <a:rPr lang="en-US" altLang="en-US" sz="2400" dirty="0" smtClean="0">
                <a:solidFill>
                  <a:schemeClr val="bg1"/>
                </a:solidFill>
                <a:effectLst/>
              </a:rPr>
              <a:t>ules </a:t>
            </a:r>
          </a:p>
        </p:txBody>
      </p:sp>
      <p:sp>
        <p:nvSpPr>
          <p:cNvPr id="4099" name="Rectangle 1"/>
          <p:cNvSpPr>
            <a:spLocks noChangeArrowheads="1"/>
          </p:cNvSpPr>
          <p:nvPr/>
        </p:nvSpPr>
        <p:spPr bwMode="auto">
          <a:xfrm>
            <a:off x="184150" y="5922963"/>
            <a:ext cx="879951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algn="ctr" eaLnBrk="1" hangingPunct="1">
              <a:spcBef>
                <a:spcPct val="0"/>
              </a:spcBef>
              <a:buClrTx/>
              <a:buFontTx/>
              <a:buNone/>
            </a:pPr>
            <a:r>
              <a:rPr lang="en-US" altLang="en-US"/>
              <a:t>http://www.apic.org/Advocacy/Regulations</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00600" y="1371600"/>
            <a:ext cx="4198938" cy="4551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l="35139" t="19965" r="13889" b="16840"/>
          <a:stretch>
            <a:fillRect/>
          </a:stretch>
        </p:blipFill>
        <p:spPr bwMode="auto">
          <a:xfrm>
            <a:off x="4922838" y="1600200"/>
            <a:ext cx="3954462" cy="41227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102" name="TextBox 3"/>
          <p:cNvSpPr txBox="1">
            <a:spLocks noChangeArrowheads="1"/>
          </p:cNvSpPr>
          <p:nvPr/>
        </p:nvSpPr>
        <p:spPr bwMode="auto">
          <a:xfrm>
            <a:off x="184149" y="1371600"/>
            <a:ext cx="4398963"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pPr>
            <a:endParaRPr lang="en-US" altLang="en-US" sz="1800" b="0" dirty="0" smtClean="0"/>
          </a:p>
          <a:p>
            <a:pPr eaLnBrk="1" hangingPunct="1">
              <a:spcBef>
                <a:spcPct val="0"/>
              </a:spcBef>
              <a:buClrTx/>
            </a:pPr>
            <a:r>
              <a:rPr lang="en-US" altLang="en-US" sz="1800" b="0" dirty="0" smtClean="0"/>
              <a:t>Hospital Outpatient Prospective Payment System (OPPS) and Ambulatory Surgical Center (ASC) Payment System Update for CY 2015</a:t>
            </a:r>
          </a:p>
          <a:p>
            <a:pPr lvl="1" eaLnBrk="1" hangingPunct="1">
              <a:spcBef>
                <a:spcPct val="0"/>
              </a:spcBef>
              <a:buClrTx/>
            </a:pPr>
            <a:r>
              <a:rPr lang="en-US" altLang="en-US" sz="1800" b="1" dirty="0" smtClean="0"/>
              <a:t>Status</a:t>
            </a:r>
            <a:r>
              <a:rPr lang="en-US" altLang="en-US" sz="1800" b="0" dirty="0" smtClean="0"/>
              <a:t>: Currently under review by APIC Public Policy Committee</a:t>
            </a:r>
          </a:p>
          <a:p>
            <a:pPr eaLnBrk="1" hangingPunct="1">
              <a:spcBef>
                <a:spcPct val="0"/>
              </a:spcBef>
              <a:buClrTx/>
            </a:pPr>
            <a:endParaRPr lang="en-US" altLang="en-US" sz="1800" b="0" dirty="0" smtClean="0"/>
          </a:p>
          <a:p>
            <a:pPr eaLnBrk="1" hangingPunct="1">
              <a:spcBef>
                <a:spcPct val="0"/>
              </a:spcBef>
              <a:buClrTx/>
            </a:pPr>
            <a:endParaRPr lang="en-US" altLang="en-US" sz="1800" b="0" dirty="0" smtClean="0"/>
          </a:p>
          <a:p>
            <a:pPr eaLnBrk="1" hangingPunct="1">
              <a:spcBef>
                <a:spcPct val="0"/>
              </a:spcBef>
              <a:buClrTx/>
            </a:pPr>
            <a:r>
              <a:rPr lang="en-US" altLang="en-US" sz="1800" b="0" dirty="0" smtClean="0"/>
              <a:t>End-Stage </a:t>
            </a:r>
            <a:r>
              <a:rPr lang="en-US" altLang="en-US" sz="1800" b="0" dirty="0"/>
              <a:t>Renal Disease (ESRD)  Prospective Payment System Update for Calendar Year (CY) 2015</a:t>
            </a:r>
          </a:p>
          <a:p>
            <a:pPr lvl="1" eaLnBrk="1" hangingPunct="1">
              <a:spcBef>
                <a:spcPct val="0"/>
              </a:spcBef>
              <a:buClrTx/>
            </a:pPr>
            <a:r>
              <a:rPr lang="en-US" altLang="en-US" sz="1800" b="1" dirty="0"/>
              <a:t>Status</a:t>
            </a:r>
            <a:r>
              <a:rPr lang="en-US" altLang="en-US" sz="1800" dirty="0"/>
              <a:t>: Currently under review by APIC Public Policy Committee </a:t>
            </a:r>
          </a:p>
          <a:p>
            <a:pPr lvl="1" eaLnBrk="1" hangingPunct="1">
              <a:spcBef>
                <a:spcPct val="0"/>
              </a:spcBef>
              <a:buClrTx/>
            </a:pPr>
            <a:endParaRPr lang="en-US" altLang="en-US" sz="18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971800" y="0"/>
            <a:ext cx="5715000" cy="990600"/>
          </a:xfrm>
        </p:spPr>
        <p:txBody>
          <a:bodyPr/>
          <a:lstStyle/>
          <a:p>
            <a:pPr algn="ctr" eaLnBrk="1" hangingPunct="1"/>
            <a:r>
              <a:rPr lang="en-US" altLang="en-US" dirty="0" smtClean="0">
                <a:solidFill>
                  <a:schemeClr val="bg1"/>
                </a:solidFill>
                <a:effectLst/>
              </a:rPr>
              <a:t>Other recent Public Policy Committee activities</a:t>
            </a:r>
          </a:p>
        </p:txBody>
      </p:sp>
      <p:sp>
        <p:nvSpPr>
          <p:cNvPr id="5123" name="Content Placeholder 2"/>
          <p:cNvSpPr>
            <a:spLocks noGrp="1"/>
          </p:cNvSpPr>
          <p:nvPr>
            <p:ph idx="1"/>
          </p:nvPr>
        </p:nvSpPr>
        <p:spPr>
          <a:xfrm>
            <a:off x="228600" y="1295400"/>
            <a:ext cx="8710613" cy="5029200"/>
          </a:xfrm>
        </p:spPr>
        <p:txBody>
          <a:bodyPr/>
          <a:lstStyle/>
          <a:p>
            <a:pPr lvl="0" eaLnBrk="1" hangingPunct="1">
              <a:buClr>
                <a:srgbClr val="333399"/>
              </a:buClr>
            </a:pPr>
            <a:r>
              <a:rPr lang="en-US" altLang="en-US" sz="1800" dirty="0">
                <a:solidFill>
                  <a:srgbClr val="000000"/>
                </a:solidFill>
              </a:rPr>
              <a:t>OSHA Respiratory Protection Standard </a:t>
            </a:r>
          </a:p>
          <a:p>
            <a:pPr lvl="1" eaLnBrk="1" hangingPunct="1">
              <a:buClr>
                <a:srgbClr val="333399"/>
              </a:buClr>
            </a:pPr>
            <a:r>
              <a:rPr lang="en-US" altLang="en-US" sz="1800" dirty="0">
                <a:solidFill>
                  <a:srgbClr val="000000"/>
                </a:solidFill>
              </a:rPr>
              <a:t>Request for Comments on extension of information collection requirements in the Respiratory Protection Standard</a:t>
            </a:r>
          </a:p>
          <a:p>
            <a:pPr lvl="1" eaLnBrk="1" hangingPunct="1">
              <a:buClr>
                <a:srgbClr val="333399"/>
              </a:buClr>
            </a:pPr>
            <a:r>
              <a:rPr lang="en-US" altLang="en-US" sz="1800" dirty="0">
                <a:solidFill>
                  <a:srgbClr val="000000"/>
                </a:solidFill>
              </a:rPr>
              <a:t>Currently under </a:t>
            </a:r>
            <a:r>
              <a:rPr lang="en-US" altLang="en-US" sz="1800" dirty="0" smtClean="0">
                <a:solidFill>
                  <a:srgbClr val="000000"/>
                </a:solidFill>
              </a:rPr>
              <a:t>review </a:t>
            </a:r>
            <a:r>
              <a:rPr lang="en-US" altLang="en-US" sz="1800" dirty="0">
                <a:solidFill>
                  <a:srgbClr val="000000"/>
                </a:solidFill>
              </a:rPr>
              <a:t>by the APIC Public Policy </a:t>
            </a:r>
            <a:r>
              <a:rPr lang="en-US" altLang="en-US" sz="1800" dirty="0" smtClean="0">
                <a:solidFill>
                  <a:srgbClr val="000000"/>
                </a:solidFill>
              </a:rPr>
              <a:t>Committee</a:t>
            </a:r>
          </a:p>
          <a:p>
            <a:pPr lvl="1" eaLnBrk="1" hangingPunct="1">
              <a:buClr>
                <a:srgbClr val="333399"/>
              </a:buClr>
            </a:pPr>
            <a:endParaRPr lang="en-US" altLang="en-US" sz="1800" dirty="0">
              <a:solidFill>
                <a:srgbClr val="000000"/>
              </a:solidFill>
            </a:endParaRPr>
          </a:p>
          <a:p>
            <a:pPr eaLnBrk="1" hangingPunct="1"/>
            <a:r>
              <a:rPr lang="en-US" altLang="en-US" sz="1800" dirty="0" smtClean="0"/>
              <a:t>NQF-Endorsed Patient Safety Measures</a:t>
            </a:r>
          </a:p>
          <a:p>
            <a:pPr lvl="1" eaLnBrk="1" hangingPunct="1"/>
            <a:r>
              <a:rPr lang="en-US" altLang="en-US" sz="1800" dirty="0" smtClean="0"/>
              <a:t>Draft report evaluating 16 existing and new measures related to patient safety, including HAI measures</a:t>
            </a:r>
          </a:p>
          <a:p>
            <a:pPr lvl="1" eaLnBrk="1" hangingPunct="1"/>
            <a:r>
              <a:rPr lang="en-US" altLang="en-US" sz="1800" dirty="0" smtClean="0"/>
              <a:t>Submitted comments to NQF on infection-related measures</a:t>
            </a:r>
          </a:p>
          <a:p>
            <a:pPr lvl="1" eaLnBrk="1" hangingPunct="1"/>
            <a:endParaRPr lang="en-US" altLang="en-US" sz="1800" dirty="0" smtClean="0"/>
          </a:p>
          <a:p>
            <a:pPr eaLnBrk="1" hangingPunct="1"/>
            <a:r>
              <a:rPr lang="en-US" altLang="en-US" sz="1800" dirty="0" smtClean="0"/>
              <a:t>NQF-Endorsed Surgery Measures</a:t>
            </a:r>
          </a:p>
          <a:p>
            <a:pPr lvl="1" eaLnBrk="1" hangingPunct="1"/>
            <a:r>
              <a:rPr lang="en-US" altLang="en-US" sz="1800" dirty="0" smtClean="0"/>
              <a:t>Draft report evaluating 29 existing and new measures related to issues including surgical procedures, perioperative care and care coordination </a:t>
            </a:r>
          </a:p>
          <a:p>
            <a:pPr lvl="1" eaLnBrk="1" hangingPunct="1"/>
            <a:r>
              <a:rPr lang="en-US" altLang="en-US" sz="1800" dirty="0" smtClean="0"/>
              <a:t>APIC Public Policy Committee drafting comments on infection-related measures</a:t>
            </a:r>
          </a:p>
          <a:p>
            <a:pPr lvl="1" eaLnBrk="1" hangingPunct="1"/>
            <a:endParaRPr lang="en-US" altLang="en-US" sz="1800" dirty="0" smtClean="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00400" y="0"/>
            <a:ext cx="5638800" cy="914400"/>
          </a:xfrm>
        </p:spPr>
        <p:txBody>
          <a:bodyPr/>
          <a:lstStyle/>
          <a:p>
            <a:pPr algn="ctr" eaLnBrk="1" hangingPunct="1"/>
            <a:r>
              <a:rPr lang="en-US" altLang="en-US" dirty="0" smtClean="0">
                <a:solidFill>
                  <a:schemeClr val="bg1"/>
                </a:solidFill>
                <a:effectLst/>
              </a:rPr>
              <a:t>Connecting the dots to better serve APIC members </a:t>
            </a:r>
          </a:p>
        </p:txBody>
      </p:sp>
      <p:sp>
        <p:nvSpPr>
          <p:cNvPr id="8" name="Rounded Rectangle 7"/>
          <p:cNvSpPr/>
          <p:nvPr/>
        </p:nvSpPr>
        <p:spPr>
          <a:xfrm>
            <a:off x="2590800" y="911225"/>
            <a:ext cx="2041525" cy="56388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172" name="TextBox 8"/>
          <p:cNvSpPr txBox="1">
            <a:spLocks noChangeArrowheads="1"/>
          </p:cNvSpPr>
          <p:nvPr/>
        </p:nvSpPr>
        <p:spPr bwMode="auto">
          <a:xfrm>
            <a:off x="2665413" y="1000125"/>
            <a:ext cx="1892300" cy="563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eaLnBrk="1" hangingPunct="1">
              <a:spcBef>
                <a:spcPct val="0"/>
              </a:spcBef>
              <a:buClrTx/>
              <a:buFontTx/>
              <a:buNone/>
            </a:pPr>
            <a:r>
              <a:rPr lang="en-US" altLang="en-US" sz="1500">
                <a:solidFill>
                  <a:schemeClr val="bg1"/>
                </a:solidFill>
              </a:rPr>
              <a:t>NQF:</a:t>
            </a:r>
          </a:p>
          <a:p>
            <a:pPr eaLnBrk="1" hangingPunct="1">
              <a:spcBef>
                <a:spcPct val="0"/>
              </a:spcBef>
              <a:buClrTx/>
              <a:buFontTx/>
              <a:buNone/>
            </a:pPr>
            <a:r>
              <a:rPr lang="en-US" altLang="en-US" sz="1500" b="0">
                <a:solidFill>
                  <a:schemeClr val="bg1"/>
                </a:solidFill>
              </a:rPr>
              <a:t>consensus on HAI measures</a:t>
            </a:r>
          </a:p>
          <a:p>
            <a:pPr eaLnBrk="1" hangingPunct="1">
              <a:spcBef>
                <a:spcPct val="0"/>
              </a:spcBef>
              <a:buClrTx/>
              <a:buFontTx/>
              <a:buNone/>
            </a:pPr>
            <a:endParaRPr lang="en-US" altLang="en-US" sz="1500" b="0">
              <a:solidFill>
                <a:schemeClr val="bg1"/>
              </a:solidFill>
            </a:endParaRPr>
          </a:p>
          <a:p>
            <a:pPr eaLnBrk="1" hangingPunct="1">
              <a:spcBef>
                <a:spcPct val="0"/>
              </a:spcBef>
              <a:buClrTx/>
              <a:buFontTx/>
              <a:buNone/>
            </a:pPr>
            <a:r>
              <a:rPr lang="en-US" altLang="en-US" sz="1500">
                <a:solidFill>
                  <a:schemeClr val="bg1"/>
                </a:solidFill>
              </a:rPr>
              <a:t>CMS:</a:t>
            </a:r>
          </a:p>
          <a:p>
            <a:pPr eaLnBrk="1" hangingPunct="1">
              <a:spcBef>
                <a:spcPct val="0"/>
              </a:spcBef>
              <a:buClrTx/>
              <a:buFontTx/>
              <a:buNone/>
            </a:pPr>
            <a:r>
              <a:rPr lang="en-US" altLang="en-US" sz="1500" b="0">
                <a:solidFill>
                  <a:schemeClr val="bg1"/>
                </a:solidFill>
              </a:rPr>
              <a:t>payment incentive and penalty programs</a:t>
            </a:r>
          </a:p>
          <a:p>
            <a:pPr eaLnBrk="1" hangingPunct="1">
              <a:spcBef>
                <a:spcPct val="0"/>
              </a:spcBef>
              <a:buClrTx/>
              <a:buFontTx/>
              <a:buNone/>
            </a:pPr>
            <a:endParaRPr lang="en-US" altLang="en-US" sz="1500" b="0">
              <a:solidFill>
                <a:schemeClr val="bg1"/>
              </a:solidFill>
            </a:endParaRPr>
          </a:p>
          <a:p>
            <a:pPr eaLnBrk="1" hangingPunct="1">
              <a:spcBef>
                <a:spcPct val="0"/>
              </a:spcBef>
              <a:buClrTx/>
              <a:buFontTx/>
              <a:buNone/>
            </a:pPr>
            <a:r>
              <a:rPr lang="en-US" altLang="en-US" sz="1500">
                <a:solidFill>
                  <a:schemeClr val="bg1"/>
                </a:solidFill>
              </a:rPr>
              <a:t>CDC:</a:t>
            </a:r>
          </a:p>
          <a:p>
            <a:pPr eaLnBrk="1" hangingPunct="1">
              <a:spcBef>
                <a:spcPct val="0"/>
              </a:spcBef>
              <a:buClrTx/>
              <a:buFontTx/>
              <a:buNone/>
            </a:pPr>
            <a:r>
              <a:rPr lang="en-US" altLang="en-US" sz="1500" b="0">
                <a:solidFill>
                  <a:schemeClr val="bg1"/>
                </a:solidFill>
              </a:rPr>
              <a:t>evidence-based guidelines,</a:t>
            </a:r>
          </a:p>
          <a:p>
            <a:pPr eaLnBrk="1" hangingPunct="1">
              <a:spcBef>
                <a:spcPct val="0"/>
              </a:spcBef>
              <a:buClrTx/>
              <a:buFontTx/>
              <a:buNone/>
            </a:pPr>
            <a:r>
              <a:rPr lang="en-US" altLang="en-US" sz="1500" b="0">
                <a:solidFill>
                  <a:schemeClr val="bg1"/>
                </a:solidFill>
              </a:rPr>
              <a:t>surveillance definitions</a:t>
            </a:r>
          </a:p>
          <a:p>
            <a:pPr eaLnBrk="1" hangingPunct="1">
              <a:spcBef>
                <a:spcPct val="0"/>
              </a:spcBef>
              <a:buClrTx/>
              <a:buFontTx/>
              <a:buNone/>
            </a:pPr>
            <a:endParaRPr lang="en-US" altLang="en-US" sz="1500" b="0">
              <a:solidFill>
                <a:schemeClr val="bg1"/>
              </a:solidFill>
            </a:endParaRPr>
          </a:p>
          <a:p>
            <a:pPr eaLnBrk="1" hangingPunct="1">
              <a:spcBef>
                <a:spcPct val="0"/>
              </a:spcBef>
              <a:buClrTx/>
              <a:buFontTx/>
              <a:buNone/>
            </a:pPr>
            <a:r>
              <a:rPr lang="en-US" altLang="en-US" sz="1500">
                <a:solidFill>
                  <a:schemeClr val="bg1"/>
                </a:solidFill>
              </a:rPr>
              <a:t>External Partners:</a:t>
            </a:r>
          </a:p>
          <a:p>
            <a:pPr eaLnBrk="1" hangingPunct="1">
              <a:spcBef>
                <a:spcPct val="0"/>
              </a:spcBef>
              <a:buClrTx/>
              <a:buFontTx/>
              <a:buNone/>
            </a:pPr>
            <a:r>
              <a:rPr lang="en-US" altLang="en-US" sz="1500" b="0">
                <a:solidFill>
                  <a:schemeClr val="bg1"/>
                </a:solidFill>
              </a:rPr>
              <a:t>guidelines, best practices</a:t>
            </a:r>
          </a:p>
          <a:p>
            <a:pPr eaLnBrk="1" hangingPunct="1">
              <a:spcBef>
                <a:spcPct val="0"/>
              </a:spcBef>
              <a:buClrTx/>
              <a:buFontTx/>
              <a:buNone/>
            </a:pPr>
            <a:endParaRPr lang="en-US" altLang="en-US" sz="1500" b="0">
              <a:solidFill>
                <a:schemeClr val="bg1"/>
              </a:solidFill>
            </a:endParaRPr>
          </a:p>
          <a:p>
            <a:pPr eaLnBrk="1" hangingPunct="1">
              <a:spcBef>
                <a:spcPct val="0"/>
              </a:spcBef>
              <a:buClrTx/>
              <a:buFontTx/>
              <a:buNone/>
            </a:pPr>
            <a:r>
              <a:rPr lang="en-US" altLang="en-US" sz="1500">
                <a:solidFill>
                  <a:schemeClr val="bg1"/>
                </a:solidFill>
              </a:rPr>
              <a:t>FDA: </a:t>
            </a:r>
          </a:p>
          <a:p>
            <a:pPr eaLnBrk="1" hangingPunct="1">
              <a:spcBef>
                <a:spcPct val="0"/>
              </a:spcBef>
              <a:buClrTx/>
              <a:buFontTx/>
              <a:buNone/>
            </a:pPr>
            <a:r>
              <a:rPr lang="en-US" altLang="en-US" sz="1500" b="0">
                <a:solidFill>
                  <a:schemeClr val="bg1"/>
                </a:solidFill>
              </a:rPr>
              <a:t>antimicrobial stewardship, medication and device safety</a:t>
            </a:r>
          </a:p>
        </p:txBody>
      </p:sp>
      <p:sp>
        <p:nvSpPr>
          <p:cNvPr id="10" name="Flowchart: Connector 9"/>
          <p:cNvSpPr/>
          <p:nvPr/>
        </p:nvSpPr>
        <p:spPr>
          <a:xfrm>
            <a:off x="7053263" y="3440113"/>
            <a:ext cx="1785937" cy="15240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p>
          <a:p>
            <a:pPr algn="ctr">
              <a:defRPr/>
            </a:pPr>
            <a:r>
              <a:rPr lang="en-US" sz="1400" dirty="0">
                <a:solidFill>
                  <a:schemeClr val="tx1"/>
                </a:solidFill>
              </a:rPr>
              <a:t>Recommend content for educational programs</a:t>
            </a:r>
          </a:p>
          <a:p>
            <a:pPr algn="ctr">
              <a:defRPr/>
            </a:pPr>
            <a:endParaRPr lang="en-US" sz="1400" dirty="0"/>
          </a:p>
        </p:txBody>
      </p:sp>
      <p:sp>
        <p:nvSpPr>
          <p:cNvPr id="11" name="Flowchart: Connector 10"/>
          <p:cNvSpPr/>
          <p:nvPr/>
        </p:nvSpPr>
        <p:spPr>
          <a:xfrm>
            <a:off x="7053263" y="1000125"/>
            <a:ext cx="1600200" cy="1433513"/>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p>
          <a:p>
            <a:pPr algn="ctr">
              <a:defRPr/>
            </a:pPr>
            <a:r>
              <a:rPr lang="en-US" sz="1400" dirty="0">
                <a:solidFill>
                  <a:schemeClr val="tx1"/>
                </a:solidFill>
              </a:rPr>
              <a:t>relay information for APIC publications</a:t>
            </a:r>
          </a:p>
          <a:p>
            <a:pPr algn="ctr">
              <a:defRPr/>
            </a:pPr>
            <a:endParaRPr lang="en-US" sz="1400" dirty="0"/>
          </a:p>
        </p:txBody>
      </p:sp>
      <p:sp>
        <p:nvSpPr>
          <p:cNvPr id="12" name="Flowchart: Connector 11"/>
          <p:cNvSpPr/>
          <p:nvPr/>
        </p:nvSpPr>
        <p:spPr>
          <a:xfrm>
            <a:off x="5486400" y="1984375"/>
            <a:ext cx="1905000" cy="17176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schemeClr val="tx1"/>
              </a:solidFill>
            </a:endParaRPr>
          </a:p>
          <a:p>
            <a:pPr algn="ctr">
              <a:defRPr/>
            </a:pPr>
            <a:r>
              <a:rPr lang="en-US" sz="1400" dirty="0">
                <a:solidFill>
                  <a:schemeClr val="tx1"/>
                </a:solidFill>
              </a:rPr>
              <a:t>collaboration with external partners to inform members on best practices</a:t>
            </a:r>
          </a:p>
          <a:p>
            <a:pPr algn="ctr">
              <a:defRPr/>
            </a:pPr>
            <a:endParaRPr lang="en-US" sz="1400" dirty="0"/>
          </a:p>
        </p:txBody>
      </p:sp>
      <p:sp>
        <p:nvSpPr>
          <p:cNvPr id="13" name="Flowchart: Connector 12"/>
          <p:cNvSpPr/>
          <p:nvPr/>
        </p:nvSpPr>
        <p:spPr>
          <a:xfrm>
            <a:off x="5416550" y="4764088"/>
            <a:ext cx="1665288" cy="1663700"/>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p>
          <a:p>
            <a:pPr algn="ctr">
              <a:defRPr/>
            </a:pPr>
            <a:r>
              <a:rPr lang="en-US" sz="1400" dirty="0">
                <a:solidFill>
                  <a:schemeClr val="tx1"/>
                </a:solidFill>
              </a:rPr>
              <a:t>Provide background for public affairs and media</a:t>
            </a:r>
          </a:p>
          <a:p>
            <a:pPr algn="ctr">
              <a:defRPr/>
            </a:pPr>
            <a:endParaRPr lang="en-US" sz="1400" dirty="0"/>
          </a:p>
        </p:txBody>
      </p:sp>
      <p:pic>
        <p:nvPicPr>
          <p:cNvPr id="7177" name="Picture 3" descr="H:\Marketing &amp; Creative Services\CREATIVE LIBRARY\LOGOS\APIC logo\APIC_LOGO_Shield_2011_(R)\APIC_shield_logo_(R)_RGB\APIC_Logo_Vert_notag_CLR_R_WEB.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03250" y="2533650"/>
            <a:ext cx="1055688"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8" name="TextBox 14"/>
          <p:cNvSpPr txBox="1">
            <a:spLocks noChangeArrowheads="1"/>
          </p:cNvSpPr>
          <p:nvPr/>
        </p:nvSpPr>
        <p:spPr bwMode="auto">
          <a:xfrm>
            <a:off x="101600" y="3505200"/>
            <a:ext cx="20574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2"/>
              </a:buClr>
              <a:buChar char="•"/>
              <a:defRPr sz="2400" b="1">
                <a:solidFill>
                  <a:schemeClr val="tx1"/>
                </a:solidFill>
                <a:latin typeface="Arial" charset="0"/>
              </a:defRPr>
            </a:lvl1pPr>
            <a:lvl2pPr marL="742950" indent="-285750" eaLnBrk="0" hangingPunct="0">
              <a:spcBef>
                <a:spcPct val="20000"/>
              </a:spcBef>
              <a:buClr>
                <a:schemeClr val="accent2"/>
              </a:buClr>
              <a:buChar char="–"/>
              <a:defRPr sz="2000">
                <a:solidFill>
                  <a:schemeClr val="tx1"/>
                </a:solidFill>
                <a:latin typeface="Arial" charset="0"/>
              </a:defRPr>
            </a:lvl2pPr>
            <a:lvl3pPr marL="1143000" indent="-228600" eaLnBrk="0" hangingPunct="0">
              <a:spcBef>
                <a:spcPct val="20000"/>
              </a:spcBef>
              <a:buClr>
                <a:schemeClr val="accent2"/>
              </a:buClr>
              <a:buChar char="•"/>
              <a:defRPr>
                <a:solidFill>
                  <a:schemeClr val="tx1"/>
                </a:solidFill>
                <a:latin typeface="Arial" charset="0"/>
              </a:defRPr>
            </a:lvl3pPr>
            <a:lvl4pPr marL="1600200" indent="-228600" eaLnBrk="0" hangingPunct="0">
              <a:spcBef>
                <a:spcPct val="20000"/>
              </a:spcBef>
              <a:buClr>
                <a:schemeClr val="accent2"/>
              </a:buClr>
              <a:buChar char="–"/>
              <a:defRPr sz="1600">
                <a:solidFill>
                  <a:schemeClr val="tx1"/>
                </a:solidFill>
                <a:latin typeface="Arial" charset="0"/>
              </a:defRPr>
            </a:lvl4pPr>
            <a:lvl5pPr marL="2057400" indent="-228600" eaLnBrk="0" hangingPunct="0">
              <a:spcBef>
                <a:spcPct val="20000"/>
              </a:spcBef>
              <a:buClr>
                <a:schemeClr val="accent2"/>
              </a:buClr>
              <a:buChar char="»"/>
              <a:defRPr sz="1200">
                <a:solidFill>
                  <a:schemeClr val="tx1"/>
                </a:solidFill>
                <a:latin typeface="Arial" charset="0"/>
              </a:defRPr>
            </a:lvl5pPr>
            <a:lvl6pPr marL="2514600" indent="-228600" eaLnBrk="0" fontAlgn="base" hangingPunct="0">
              <a:spcBef>
                <a:spcPct val="20000"/>
              </a:spcBef>
              <a:spcAft>
                <a:spcPct val="0"/>
              </a:spcAft>
              <a:buClr>
                <a:schemeClr val="accent2"/>
              </a:buClr>
              <a:buChar char="»"/>
              <a:defRPr sz="1200">
                <a:solidFill>
                  <a:schemeClr val="tx1"/>
                </a:solidFill>
                <a:latin typeface="Arial" charset="0"/>
              </a:defRPr>
            </a:lvl6pPr>
            <a:lvl7pPr marL="2971800" indent="-228600" eaLnBrk="0" fontAlgn="base" hangingPunct="0">
              <a:spcBef>
                <a:spcPct val="20000"/>
              </a:spcBef>
              <a:spcAft>
                <a:spcPct val="0"/>
              </a:spcAft>
              <a:buClr>
                <a:schemeClr val="accent2"/>
              </a:buClr>
              <a:buChar char="»"/>
              <a:defRPr sz="1200">
                <a:solidFill>
                  <a:schemeClr val="tx1"/>
                </a:solidFill>
                <a:latin typeface="Arial" charset="0"/>
              </a:defRPr>
            </a:lvl7pPr>
            <a:lvl8pPr marL="3429000" indent="-228600" eaLnBrk="0" fontAlgn="base" hangingPunct="0">
              <a:spcBef>
                <a:spcPct val="20000"/>
              </a:spcBef>
              <a:spcAft>
                <a:spcPct val="0"/>
              </a:spcAft>
              <a:buClr>
                <a:schemeClr val="accent2"/>
              </a:buClr>
              <a:buChar char="»"/>
              <a:defRPr sz="1200">
                <a:solidFill>
                  <a:schemeClr val="tx1"/>
                </a:solidFill>
                <a:latin typeface="Arial" charset="0"/>
              </a:defRPr>
            </a:lvl8pPr>
            <a:lvl9pPr marL="3886200" indent="-228600" eaLnBrk="0" fontAlgn="base" hangingPunct="0">
              <a:spcBef>
                <a:spcPct val="20000"/>
              </a:spcBef>
              <a:spcAft>
                <a:spcPct val="0"/>
              </a:spcAft>
              <a:buClr>
                <a:schemeClr val="accent2"/>
              </a:buClr>
              <a:buChar char="»"/>
              <a:defRPr sz="1200">
                <a:solidFill>
                  <a:schemeClr val="tx1"/>
                </a:solidFill>
                <a:latin typeface="Arial" charset="0"/>
              </a:defRPr>
            </a:lvl9pPr>
          </a:lstStyle>
          <a:p>
            <a:pPr algn="ctr" eaLnBrk="1" hangingPunct="1">
              <a:spcBef>
                <a:spcPct val="0"/>
              </a:spcBef>
              <a:buClrTx/>
              <a:buFontTx/>
              <a:buNone/>
            </a:pPr>
            <a:r>
              <a:rPr lang="en-US" altLang="en-US" sz="1600">
                <a:solidFill>
                  <a:srgbClr val="0070C0"/>
                </a:solidFill>
              </a:rPr>
              <a:t>Government </a:t>
            </a:r>
          </a:p>
          <a:p>
            <a:pPr algn="ctr" eaLnBrk="1" hangingPunct="1">
              <a:spcBef>
                <a:spcPct val="0"/>
              </a:spcBef>
              <a:buClrTx/>
              <a:buFontTx/>
              <a:buNone/>
            </a:pPr>
            <a:r>
              <a:rPr lang="en-US" altLang="en-US" sz="1600">
                <a:solidFill>
                  <a:srgbClr val="0070C0"/>
                </a:solidFill>
              </a:rPr>
              <a:t>Affairs</a:t>
            </a:r>
          </a:p>
          <a:p>
            <a:pPr algn="ctr" eaLnBrk="1" hangingPunct="1">
              <a:spcBef>
                <a:spcPct val="0"/>
              </a:spcBef>
              <a:buClrTx/>
              <a:buFontTx/>
              <a:buNone/>
            </a:pPr>
            <a:r>
              <a:rPr lang="en-US" altLang="en-US" sz="1600">
                <a:solidFill>
                  <a:srgbClr val="0070C0"/>
                </a:solidFill>
              </a:rPr>
              <a:t>and</a:t>
            </a:r>
          </a:p>
          <a:p>
            <a:pPr algn="ctr" eaLnBrk="1" hangingPunct="1">
              <a:spcBef>
                <a:spcPct val="0"/>
              </a:spcBef>
              <a:buClrTx/>
              <a:buFontTx/>
              <a:buNone/>
            </a:pPr>
            <a:r>
              <a:rPr lang="en-US" altLang="en-US" sz="1600">
                <a:solidFill>
                  <a:srgbClr val="0070C0"/>
                </a:solidFill>
              </a:rPr>
              <a:t>Practice Guidance</a:t>
            </a:r>
          </a:p>
        </p:txBody>
      </p:sp>
      <p:sp>
        <p:nvSpPr>
          <p:cNvPr id="16" name="Rounded Rectangle 15"/>
          <p:cNvSpPr/>
          <p:nvPr/>
        </p:nvSpPr>
        <p:spPr>
          <a:xfrm>
            <a:off x="204788" y="2209800"/>
            <a:ext cx="1852612" cy="25542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Flowchart: Connector 16"/>
          <p:cNvSpPr/>
          <p:nvPr/>
        </p:nvSpPr>
        <p:spPr>
          <a:xfrm>
            <a:off x="7391400" y="5105400"/>
            <a:ext cx="1752600" cy="1322388"/>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p>
          <a:p>
            <a:pPr algn="ctr">
              <a:defRPr/>
            </a:pPr>
            <a:r>
              <a:rPr lang="en-US" sz="1400" dirty="0">
                <a:solidFill>
                  <a:schemeClr val="tx1"/>
                </a:solidFill>
              </a:rPr>
              <a:t>educate policymakers</a:t>
            </a:r>
          </a:p>
          <a:p>
            <a:pPr algn="ctr">
              <a:defRPr/>
            </a:pPr>
            <a:endParaRPr lang="en-US" sz="1400" dirty="0"/>
          </a:p>
        </p:txBody>
      </p:sp>
      <p:cxnSp>
        <p:nvCxnSpPr>
          <p:cNvPr id="18" name="Straight Connector 17"/>
          <p:cNvCxnSpPr/>
          <p:nvPr/>
        </p:nvCxnSpPr>
        <p:spPr>
          <a:xfrm flipV="1">
            <a:off x="4597400" y="1371600"/>
            <a:ext cx="2484438" cy="12192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12" idx="2"/>
          </p:cNvCxnSpPr>
          <p:nvPr/>
        </p:nvCxnSpPr>
        <p:spPr>
          <a:xfrm flipV="1">
            <a:off x="4597400" y="2843213"/>
            <a:ext cx="889000" cy="10795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597400" y="3165475"/>
            <a:ext cx="2565400" cy="114935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32325" y="4002088"/>
            <a:ext cx="930275" cy="110331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7" idx="1"/>
          </p:cNvCxnSpPr>
          <p:nvPr/>
        </p:nvCxnSpPr>
        <p:spPr>
          <a:xfrm>
            <a:off x="4632325" y="3505200"/>
            <a:ext cx="3016250" cy="1793875"/>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57400" y="323215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theme/theme1.xml><?xml version="1.0" encoding="utf-8"?>
<a:theme xmlns:a="http://schemas.openxmlformats.org/drawingml/2006/main" name="APIC_PPT-Master-Shieldlogo_2">
  <a:themeElements>
    <a:clrScheme name="APIC_PPT-Master-Shieldlogo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PIC_PPT-Master-Shieldlogo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PIC_PPT-Master-Shieldlogo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PIC_PPT-Master-Shieldlogo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PIC_PPT-Master-Shieldlogo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PIC_PPT-Master-Shieldlogo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PIC_PPT-Master-Shieldlogo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PIC_PPT-Master-Shieldlogo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PIC_PPT-Master-Shieldlogo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PIC_PPT-Master-Shieldlogo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PIC_PPT-Master-Shieldlogo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PIC_PPT-Master-Shieldlogo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PIC_PPT-Master-Shieldlogo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PIC_PPT-Master-Shieldlogo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1885</TotalTime>
  <Words>1930</Words>
  <Application>Microsoft Office PowerPoint</Application>
  <PresentationFormat>On-screen Show (4:3)</PresentationFormat>
  <Paragraphs>200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APIC_PPT-Master-Shieldlogo_2</vt:lpstr>
      <vt:lpstr>Chapter Legislative Representatives  Government Affairs Update   </vt:lpstr>
      <vt:lpstr>CDC’s Detect and Protect Against Antibiotic Resistance Initiative </vt:lpstr>
      <vt:lpstr>Slide 3</vt:lpstr>
      <vt:lpstr>CDC’s Budget Request for the National Healthcare Safety Network  </vt:lpstr>
      <vt:lpstr>Take action – Support infection prevention programs</vt:lpstr>
      <vt:lpstr>Updated Federal HAI Reporting via NHSN </vt:lpstr>
      <vt:lpstr>CMS proposed payment system rules </vt:lpstr>
      <vt:lpstr>Other recent Public Policy Committee activities</vt:lpstr>
      <vt:lpstr>Connecting the dots to better serve APIC members </vt:lpstr>
      <vt:lpstr>Additional resources</vt:lpstr>
    </vt:vector>
  </TitlesOfParts>
  <Company>APIC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 Vickers</dc:creator>
  <cp:lastModifiedBy>e38605</cp:lastModifiedBy>
  <cp:revision>98</cp:revision>
  <cp:lastPrinted>2014-03-18T20:40:10Z</cp:lastPrinted>
  <dcterms:created xsi:type="dcterms:W3CDTF">2009-01-26T23:20:25Z</dcterms:created>
  <dcterms:modified xsi:type="dcterms:W3CDTF">2014-08-08T21:02:33Z</dcterms:modified>
</cp:coreProperties>
</file>